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Default Extension="bin" ContentType="application/vnd.openxmlformats-officedocument.oleObject"/>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51"/>
  </p:notesMasterIdLst>
  <p:sldIdLst>
    <p:sldId id="266" r:id="rId2"/>
    <p:sldId id="312" r:id="rId3"/>
    <p:sldId id="354" r:id="rId4"/>
    <p:sldId id="355" r:id="rId5"/>
    <p:sldId id="356" r:id="rId6"/>
    <p:sldId id="357" r:id="rId7"/>
    <p:sldId id="360" r:id="rId8"/>
    <p:sldId id="351" r:id="rId9"/>
    <p:sldId id="359" r:id="rId10"/>
    <p:sldId id="361" r:id="rId11"/>
    <p:sldId id="362" r:id="rId12"/>
    <p:sldId id="358" r:id="rId13"/>
    <p:sldId id="330" r:id="rId14"/>
    <p:sldId id="345" r:id="rId15"/>
    <p:sldId id="333" r:id="rId16"/>
    <p:sldId id="346" r:id="rId17"/>
    <p:sldId id="325" r:id="rId18"/>
    <p:sldId id="366" r:id="rId19"/>
    <p:sldId id="367" r:id="rId20"/>
    <p:sldId id="371" r:id="rId21"/>
    <p:sldId id="372" r:id="rId22"/>
    <p:sldId id="373" r:id="rId23"/>
    <p:sldId id="374" r:id="rId24"/>
    <p:sldId id="375" r:id="rId25"/>
    <p:sldId id="376" r:id="rId26"/>
    <p:sldId id="377" r:id="rId27"/>
    <p:sldId id="378" r:id="rId28"/>
    <p:sldId id="389" r:id="rId29"/>
    <p:sldId id="390" r:id="rId30"/>
    <p:sldId id="391" r:id="rId31"/>
    <p:sldId id="353" r:id="rId32"/>
    <p:sldId id="396" r:id="rId33"/>
    <p:sldId id="398" r:id="rId34"/>
    <p:sldId id="397" r:id="rId35"/>
    <p:sldId id="399" r:id="rId36"/>
    <p:sldId id="400" r:id="rId37"/>
    <p:sldId id="363" r:id="rId38"/>
    <p:sldId id="392" r:id="rId39"/>
    <p:sldId id="393" r:id="rId40"/>
    <p:sldId id="394" r:id="rId41"/>
    <p:sldId id="364" r:id="rId42"/>
    <p:sldId id="386" r:id="rId43"/>
    <p:sldId id="388" r:id="rId44"/>
    <p:sldId id="365" r:id="rId45"/>
    <p:sldId id="382" r:id="rId46"/>
    <p:sldId id="383" r:id="rId47"/>
    <p:sldId id="384" r:id="rId48"/>
    <p:sldId id="385" r:id="rId49"/>
    <p:sldId id="284" r:id="rId50"/>
  </p:sldIdLst>
  <p:sldSz cx="9144000" cy="6858000" type="screen4x3"/>
  <p:notesSz cx="6858000" cy="9144000"/>
  <p:embeddedFontLst>
    <p:embeddedFont>
      <p:font typeface="Verdana" pitchFamily="34" charset="0"/>
      <p:regular r:id="rId52"/>
      <p:bold r:id="rId53"/>
      <p:italic r:id="rId54"/>
      <p:boldItalic r:id="rId55"/>
    </p:embeddedFont>
    <p:embeddedFont>
      <p:font typeface="Gulim" pitchFamily="34" charset="-127"/>
      <p:regular r:id="rId56"/>
    </p:embeddedFont>
    <p:embeddedFont>
      <p:font typeface="黑体" pitchFamily="2" charset="-122"/>
      <p:regular r:id="rId57"/>
    </p:embeddedFont>
    <p:embeddedFont>
      <p:font typeface="华文新魏" pitchFamily="2" charset="-122"/>
      <p:regular r:id="rId58"/>
    </p:embeddedFont>
    <p:embeddedFont>
      <p:font typeface="Trebuchet MS" pitchFamily="34" charset="0"/>
      <p:regular r:id="rId59"/>
      <p:bold r:id="rId60"/>
      <p:italic r:id="rId61"/>
      <p:boldItalic r:id="rId62"/>
    </p:embeddedFont>
    <p:embeddedFont>
      <p:font typeface="华文中宋" pitchFamily="2" charset="-122"/>
      <p:regular r:id="rId63"/>
    </p:embeddedFont>
    <p:embeddedFont>
      <p:font typeface="Calibri" pitchFamily="34" charset="0"/>
      <p:regular r:id="rId64"/>
      <p:bold r:id="rId65"/>
      <p:italic r:id="rId66"/>
      <p:boldItalic r:id="rId67"/>
    </p:embeddedFont>
  </p:embeddedFontLst>
  <p:defaultTextStyle>
    <a:defPPr>
      <a:defRPr lang="en-US"/>
    </a:defPPr>
    <a:lvl1pPr algn="l" rtl="0" eaLnBrk="0" fontAlgn="base" hangingPunct="0">
      <a:spcBef>
        <a:spcPct val="0"/>
      </a:spcBef>
      <a:spcAft>
        <a:spcPct val="0"/>
      </a:spcAft>
      <a:defRPr sz="2200" kern="1200">
        <a:solidFill>
          <a:schemeClr val="tx1"/>
        </a:solidFill>
        <a:latin typeface="Times New Roman" pitchFamily="18" charset="0"/>
        <a:ea typeface="宋体" charset="-122"/>
        <a:cs typeface="+mn-cs"/>
      </a:defRPr>
    </a:lvl1pPr>
    <a:lvl2pPr marL="457200" algn="l" rtl="0" eaLnBrk="0" fontAlgn="base" hangingPunct="0">
      <a:spcBef>
        <a:spcPct val="0"/>
      </a:spcBef>
      <a:spcAft>
        <a:spcPct val="0"/>
      </a:spcAft>
      <a:defRPr sz="2200" kern="1200">
        <a:solidFill>
          <a:schemeClr val="tx1"/>
        </a:solidFill>
        <a:latin typeface="Times New Roman" pitchFamily="18" charset="0"/>
        <a:ea typeface="宋体" charset="-122"/>
        <a:cs typeface="+mn-cs"/>
      </a:defRPr>
    </a:lvl2pPr>
    <a:lvl3pPr marL="914400" algn="l" rtl="0" eaLnBrk="0" fontAlgn="base" hangingPunct="0">
      <a:spcBef>
        <a:spcPct val="0"/>
      </a:spcBef>
      <a:spcAft>
        <a:spcPct val="0"/>
      </a:spcAft>
      <a:defRPr sz="2200" kern="1200">
        <a:solidFill>
          <a:schemeClr val="tx1"/>
        </a:solidFill>
        <a:latin typeface="Times New Roman" pitchFamily="18" charset="0"/>
        <a:ea typeface="宋体" charset="-122"/>
        <a:cs typeface="+mn-cs"/>
      </a:defRPr>
    </a:lvl3pPr>
    <a:lvl4pPr marL="1371600" algn="l" rtl="0" eaLnBrk="0" fontAlgn="base" hangingPunct="0">
      <a:spcBef>
        <a:spcPct val="0"/>
      </a:spcBef>
      <a:spcAft>
        <a:spcPct val="0"/>
      </a:spcAft>
      <a:defRPr sz="2200" kern="1200">
        <a:solidFill>
          <a:schemeClr val="tx1"/>
        </a:solidFill>
        <a:latin typeface="Times New Roman" pitchFamily="18" charset="0"/>
        <a:ea typeface="宋体" charset="-122"/>
        <a:cs typeface="+mn-cs"/>
      </a:defRPr>
    </a:lvl4pPr>
    <a:lvl5pPr marL="1828800" algn="l" rtl="0" eaLnBrk="0" fontAlgn="base" hangingPunct="0">
      <a:spcBef>
        <a:spcPct val="0"/>
      </a:spcBef>
      <a:spcAft>
        <a:spcPct val="0"/>
      </a:spcAft>
      <a:defRPr sz="2200" kern="1200">
        <a:solidFill>
          <a:schemeClr val="tx1"/>
        </a:solidFill>
        <a:latin typeface="Times New Roman" pitchFamily="18" charset="0"/>
        <a:ea typeface="宋体" charset="-122"/>
        <a:cs typeface="+mn-cs"/>
      </a:defRPr>
    </a:lvl5pPr>
    <a:lvl6pPr marL="2286000" algn="l" defTabSz="914400" rtl="0" eaLnBrk="1" latinLnBrk="0" hangingPunct="1">
      <a:defRPr sz="2200" kern="1200">
        <a:solidFill>
          <a:schemeClr val="tx1"/>
        </a:solidFill>
        <a:latin typeface="Times New Roman" pitchFamily="18" charset="0"/>
        <a:ea typeface="宋体" charset="-122"/>
        <a:cs typeface="+mn-cs"/>
      </a:defRPr>
    </a:lvl6pPr>
    <a:lvl7pPr marL="2743200" algn="l" defTabSz="914400" rtl="0" eaLnBrk="1" latinLnBrk="0" hangingPunct="1">
      <a:defRPr sz="2200" kern="1200">
        <a:solidFill>
          <a:schemeClr val="tx1"/>
        </a:solidFill>
        <a:latin typeface="Times New Roman" pitchFamily="18" charset="0"/>
        <a:ea typeface="宋体" charset="-122"/>
        <a:cs typeface="+mn-cs"/>
      </a:defRPr>
    </a:lvl7pPr>
    <a:lvl8pPr marL="3200400" algn="l" defTabSz="914400" rtl="0" eaLnBrk="1" latinLnBrk="0" hangingPunct="1">
      <a:defRPr sz="2200" kern="1200">
        <a:solidFill>
          <a:schemeClr val="tx1"/>
        </a:solidFill>
        <a:latin typeface="Times New Roman" pitchFamily="18" charset="0"/>
        <a:ea typeface="宋体" charset="-122"/>
        <a:cs typeface="+mn-cs"/>
      </a:defRPr>
    </a:lvl8pPr>
    <a:lvl9pPr marL="3657600" algn="l" defTabSz="914400" rtl="0" eaLnBrk="1" latinLnBrk="0" hangingPunct="1">
      <a:defRPr sz="2200" kern="1200">
        <a:solidFill>
          <a:schemeClr val="tx1"/>
        </a:solidFill>
        <a:latin typeface="Times New Roman" pitchFamily="18"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9AD9"/>
    <a:srgbClr val="9999FF"/>
    <a:srgbClr val="1D528D"/>
    <a:srgbClr val="FF3300"/>
    <a:srgbClr val="FFFF00"/>
    <a:srgbClr val="0000CC"/>
    <a:srgbClr val="0000FF"/>
    <a:srgbClr val="000000"/>
    <a:srgbClr val="1B9AED"/>
    <a:srgbClr val="256885"/>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145" autoAdjust="0"/>
    <p:restoredTop sz="98879" autoAdjust="0"/>
  </p:normalViewPr>
  <p:slideViewPr>
    <p:cSldViewPr>
      <p:cViewPr>
        <p:scale>
          <a:sx n="60" d="100"/>
          <a:sy n="60" d="100"/>
        </p:scale>
        <p:origin x="-732"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9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583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8D214B99-FB63-4D6E-9268-08D62320E148}" type="datetimeFigureOut">
              <a:rPr lang="zh-CN" altLang="en-US"/>
              <a:pPr/>
              <a:t>2012-01-11</a:t>
            </a:fld>
            <a:endParaRPr lang="en-US" altLang="zh-CN"/>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83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83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583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4F4D4C7-A197-4731-ABB5-2157BB0C5E68}"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p:txBody>
          <a:bodyPr lIns="91431" tIns="45716" rIns="91431" bIns="45716"/>
          <a:lstStyle/>
          <a:p>
            <a:endParaRPr lang="zh-CN" altLang="en-US"/>
          </a:p>
        </p:txBody>
      </p:sp>
      <p:sp>
        <p:nvSpPr>
          <p:cNvPr id="4813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eaLnBrk="1" hangingPunct="1">
              <a:defRPr/>
            </a:pPr>
            <a:fld id="{6FD3E7D6-EF98-4720-8DA4-1CB1EA91020E}" type="slidenum">
              <a:rPr lang="zh-CN" altLang="en-US" sz="1200">
                <a:latin typeface="+mn-lt"/>
                <a:ea typeface="+mn-ea"/>
              </a:rPr>
              <a:pPr algn="r" eaLnBrk="1" hangingPunct="1">
                <a:defRPr/>
              </a:pPr>
              <a:t>3</a:t>
            </a:fld>
            <a:endParaRPr lang="zh-CN" altLang="en-US" sz="1200">
              <a:latin typeface="+mn-lt"/>
              <a:ea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333" name="Rectangle 21"/>
          <p:cNvSpPr>
            <a:spLocks noGrp="1" noChangeArrowheads="1"/>
          </p:cNvSpPr>
          <p:nvPr>
            <p:ph type="ctrTitle" sz="quarter"/>
          </p:nvPr>
        </p:nvSpPr>
        <p:spPr>
          <a:xfrm>
            <a:off x="395288" y="1268413"/>
            <a:ext cx="8351837" cy="1439862"/>
          </a:xfrm>
        </p:spPr>
        <p:txBody>
          <a:bodyPr/>
          <a:lstStyle>
            <a:lvl1pPr algn="ctr">
              <a:defRPr sz="4000" b="1">
                <a:solidFill>
                  <a:schemeClr val="bg2"/>
                </a:solidFill>
              </a:defRPr>
            </a:lvl1pPr>
          </a:lstStyle>
          <a:p>
            <a:r>
              <a:rPr lang="ko-KR" altLang="en-US"/>
              <a:t>单击此处编辑母版标题样式</a:t>
            </a:r>
          </a:p>
        </p:txBody>
      </p:sp>
      <p:sp>
        <p:nvSpPr>
          <p:cNvPr id="13334" name="Rectangle 22"/>
          <p:cNvSpPr>
            <a:spLocks noGrp="1" noChangeArrowheads="1"/>
          </p:cNvSpPr>
          <p:nvPr>
            <p:ph type="subTitle" sz="quarter" idx="1"/>
          </p:nvPr>
        </p:nvSpPr>
        <p:spPr bwMode="gray">
          <a:xfrm>
            <a:off x="539750" y="4221163"/>
            <a:ext cx="7848600" cy="431800"/>
          </a:xfrm>
        </p:spPr>
        <p:txBody>
          <a:bodyPr/>
          <a:lstStyle>
            <a:lvl1pPr marL="0" indent="0" algn="ctr">
              <a:buFont typeface="Wingdings" pitchFamily="2" charset="2"/>
              <a:buNone/>
              <a:defRPr sz="1800">
                <a:solidFill>
                  <a:schemeClr val="bg1"/>
                </a:solidFill>
              </a:defRPr>
            </a:lvl1pPr>
          </a:lstStyle>
          <a:p>
            <a:r>
              <a:rPr lang="ko-KR" altLang="en-US"/>
              <a:t>单击此处编辑母版副标题样式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Object 44"/>
          <p:cNvPicPr>
            <a:picLocks noChangeAspect="1" noChangeArrowheads="1"/>
          </p:cNvPicPr>
          <p:nvPr/>
        </p:nvPicPr>
        <p:blipFill>
          <a:blip r:embed="rId2"/>
          <a:srcRect/>
          <a:stretch>
            <a:fillRect/>
          </a:stretch>
        </p:blipFill>
        <p:spPr bwMode="auto">
          <a:xfrm>
            <a:off x="0" y="188913"/>
            <a:ext cx="9144000" cy="719137"/>
          </a:xfrm>
          <a:prstGeom prst="rect">
            <a:avLst/>
          </a:prstGeom>
          <a:noFill/>
          <a:ln w="9525">
            <a:noFill/>
            <a:miter lim="800000"/>
            <a:headEnd/>
            <a:tailEnd/>
          </a:ln>
          <a:effectLst/>
        </p:spPr>
      </p:pic>
      <p:sp>
        <p:nvSpPr>
          <p:cNvPr id="5" name="Rectangle 41"/>
          <p:cNvSpPr>
            <a:spLocks noChangeArrowheads="1"/>
          </p:cNvSpPr>
          <p:nvPr/>
        </p:nvSpPr>
        <p:spPr bwMode="gray">
          <a:xfrm>
            <a:off x="15875" y="6575425"/>
            <a:ext cx="9128125" cy="282575"/>
          </a:xfrm>
          <a:prstGeom prst="rect">
            <a:avLst/>
          </a:prstGeom>
          <a:gradFill rotWithShape="1">
            <a:gsLst>
              <a:gs pos="0">
                <a:schemeClr val="bg2">
                  <a:gamma/>
                  <a:tint val="0"/>
                  <a:invGamma/>
                </a:schemeClr>
              </a:gs>
              <a:gs pos="100000">
                <a:schemeClr val="bg2"/>
              </a:gs>
            </a:gsLst>
            <a:lin ang="5400000" scaled="1"/>
          </a:gradFill>
          <a:ln w="9525">
            <a:noFill/>
            <a:miter lim="800000"/>
            <a:headEnd/>
            <a:tailEnd/>
          </a:ln>
          <a:effectLst/>
        </p:spPr>
        <p:txBody>
          <a:bodyPr wrap="none" anchor="ctr"/>
          <a:lstStyle/>
          <a:p>
            <a:endParaRPr lang="zh-CN" altLang="en-US" sz="1800"/>
          </a:p>
        </p:txBody>
      </p:sp>
      <p:sp>
        <p:nvSpPr>
          <p:cNvPr id="6" name="Rectangle 34"/>
          <p:cNvSpPr>
            <a:spLocks noChangeArrowheads="1"/>
          </p:cNvSpPr>
          <p:nvPr/>
        </p:nvSpPr>
        <p:spPr bwMode="ltGray">
          <a:xfrm>
            <a:off x="0" y="0"/>
            <a:ext cx="9144000" cy="241300"/>
          </a:xfrm>
          <a:prstGeom prst="rect">
            <a:avLst/>
          </a:prstGeom>
          <a:gradFill rotWithShape="1">
            <a:gsLst>
              <a:gs pos="0">
                <a:schemeClr val="tx1"/>
              </a:gs>
              <a:gs pos="100000">
                <a:schemeClr val="accent1"/>
              </a:gs>
            </a:gsLst>
            <a:lin ang="0" scaled="1"/>
          </a:gradFill>
          <a:ln w="9525">
            <a:noFill/>
            <a:miter lim="800000"/>
            <a:headEnd/>
            <a:tailEnd/>
          </a:ln>
          <a:effectLst/>
        </p:spPr>
        <p:txBody>
          <a:bodyPr wrap="none" anchor="ctr"/>
          <a:lstStyle/>
          <a:p>
            <a:endParaRPr lang="zh-CN" altLang="en-US" sz="1800"/>
          </a:p>
        </p:txBody>
      </p:sp>
      <p:sp>
        <p:nvSpPr>
          <p:cNvPr id="9" name="灯片编号占位符 44"/>
          <p:cNvSpPr txBox="1">
            <a:spLocks noGrp="1"/>
          </p:cNvSpPr>
          <p:nvPr/>
        </p:nvSpPr>
        <p:spPr bwMode="auto">
          <a:xfrm>
            <a:off x="7885113" y="6308725"/>
            <a:ext cx="779462" cy="312738"/>
          </a:xfrm>
          <a:prstGeom prst="rect">
            <a:avLst/>
          </a:prstGeom>
          <a:noFill/>
          <a:ln w="9525">
            <a:noFill/>
            <a:miter lim="800000"/>
            <a:headEnd/>
            <a:tailEnd/>
          </a:ln>
        </p:spPr>
        <p:txBody>
          <a:bodyPr/>
          <a:lstStyle/>
          <a:p>
            <a:pPr algn="r" eaLnBrk="1" hangingPunct="1"/>
            <a:fld id="{CC1F44AD-75C6-4F90-9749-C52BE90FC22A}" type="slidenum">
              <a:rPr kumimoji="1" lang="en-US" altLang="zh-CN" sz="1400" b="1"/>
              <a:pPr algn="r" eaLnBrk="1" hangingPunct="1"/>
              <a:t>‹#›</a:t>
            </a:fld>
            <a:endParaRPr kumimoji="1" lang="en-US" altLang="zh-CN" sz="1400" b="1"/>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日期占位符 3"/>
          <p:cNvSpPr>
            <a:spLocks noGrp="1"/>
          </p:cNvSpPr>
          <p:nvPr>
            <p:ph type="dt" sz="half" idx="10"/>
          </p:nvPr>
        </p:nvSpPr>
        <p:spPr>
          <a:xfrm>
            <a:off x="6516688" y="0"/>
            <a:ext cx="2514600" cy="260350"/>
          </a:xfrm>
          <a:prstGeom prst="rect">
            <a:avLst/>
          </a:prstGeom>
        </p:spPr>
        <p:txBody>
          <a:bodyPr/>
          <a:lstStyle>
            <a:lvl1pPr>
              <a:defRPr smtClean="0"/>
            </a:lvl1pPr>
          </a:lstStyle>
          <a:p>
            <a:pPr>
              <a:defRPr/>
            </a:pPr>
            <a:r>
              <a:rPr lang="en-US" altLang="ko-KR"/>
              <a:t>www.themegallery.com</a:t>
            </a:r>
          </a:p>
        </p:txBody>
      </p:sp>
      <p:cxnSp>
        <p:nvCxnSpPr>
          <p:cNvPr id="12" name="直接连接符 11"/>
          <p:cNvCxnSpPr/>
          <p:nvPr userDrawn="1"/>
        </p:nvCxnSpPr>
        <p:spPr bwMode="auto">
          <a:xfrm>
            <a:off x="0" y="1071546"/>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直接连接符 13"/>
          <p:cNvCxnSpPr/>
          <p:nvPr userDrawn="1"/>
        </p:nvCxnSpPr>
        <p:spPr bwMode="auto">
          <a:xfrm rot="5400000">
            <a:off x="-2499568" y="3071810"/>
            <a:ext cx="571504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21"/>
          <p:cNvSpPr>
            <a:spLocks noGrp="1" noChangeArrowheads="1"/>
          </p:cNvSpPr>
          <p:nvPr>
            <p:ph type="title"/>
          </p:nvPr>
        </p:nvSpPr>
        <p:spPr bwMode="gray">
          <a:xfrm>
            <a:off x="468313" y="260350"/>
            <a:ext cx="8207375"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smtClean="0"/>
              <a:t>单击此处编辑母版标题样式</a:t>
            </a:r>
          </a:p>
        </p:txBody>
      </p:sp>
      <p:sp>
        <p:nvSpPr>
          <p:cNvPr id="4104" name="Rectangle 22"/>
          <p:cNvSpPr>
            <a:spLocks noGrp="1" noChangeArrowheads="1"/>
          </p:cNvSpPr>
          <p:nvPr>
            <p:ph type="body" idx="1"/>
          </p:nvPr>
        </p:nvSpPr>
        <p:spPr bwMode="auto">
          <a:xfrm>
            <a:off x="457200" y="836613"/>
            <a:ext cx="8229600" cy="540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smtClean="0"/>
              <a:t>单击此处编辑母版文本样式</a:t>
            </a:r>
          </a:p>
          <a:p>
            <a:pPr lvl="1"/>
            <a:r>
              <a:rPr lang="ko-KR" altLang="en-US" smtClean="0"/>
              <a:t>第二级</a:t>
            </a:r>
          </a:p>
          <a:p>
            <a:pPr lvl="2"/>
            <a:r>
              <a:rPr lang="ko-KR" altLang="en-US" smtClean="0"/>
              <a:t>第三级</a:t>
            </a:r>
          </a:p>
          <a:p>
            <a:pPr lvl="3"/>
            <a:r>
              <a:rPr lang="ko-KR" altLang="en-US" smtClean="0"/>
              <a:t>第四级</a:t>
            </a:r>
          </a:p>
          <a:p>
            <a:pPr lvl="4"/>
            <a:r>
              <a:rPr lang="ko-KR" altLang="en-US" smtClean="0"/>
              <a:t>第五级</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iming>
    <p:tnLst>
      <p:par>
        <p:cTn id="1" dur="indefinite" restart="never" nodeType="tmRoot"/>
      </p:par>
    </p:tnLst>
  </p:timing>
  <p:hf sldNum="0" hdr="0"/>
  <p:txStyles>
    <p:titleStyle>
      <a:lvl1pPr algn="r" rtl="0" eaLnBrk="0" fontAlgn="base" hangingPunct="0">
        <a:spcBef>
          <a:spcPct val="0"/>
        </a:spcBef>
        <a:spcAft>
          <a:spcPct val="0"/>
        </a:spcAft>
        <a:defRPr sz="3200">
          <a:solidFill>
            <a:schemeClr val="tx1"/>
          </a:solidFill>
          <a:latin typeface="+mj-lt"/>
          <a:ea typeface="+mj-ea"/>
          <a:cs typeface="+mj-cs"/>
        </a:defRPr>
      </a:lvl1pPr>
      <a:lvl2pPr algn="r" rtl="0" eaLnBrk="0" fontAlgn="base" hangingPunct="0">
        <a:spcBef>
          <a:spcPct val="0"/>
        </a:spcBef>
        <a:spcAft>
          <a:spcPct val="0"/>
        </a:spcAft>
        <a:defRPr sz="3200">
          <a:solidFill>
            <a:schemeClr val="tx1"/>
          </a:solidFill>
          <a:latin typeface="Verdana" pitchFamily="34" charset="0"/>
        </a:defRPr>
      </a:lvl2pPr>
      <a:lvl3pPr algn="r" rtl="0" eaLnBrk="0" fontAlgn="base" hangingPunct="0">
        <a:spcBef>
          <a:spcPct val="0"/>
        </a:spcBef>
        <a:spcAft>
          <a:spcPct val="0"/>
        </a:spcAft>
        <a:defRPr sz="3200">
          <a:solidFill>
            <a:schemeClr val="tx1"/>
          </a:solidFill>
          <a:latin typeface="Verdana" pitchFamily="34" charset="0"/>
        </a:defRPr>
      </a:lvl3pPr>
      <a:lvl4pPr algn="r" rtl="0" eaLnBrk="0" fontAlgn="base" hangingPunct="0">
        <a:spcBef>
          <a:spcPct val="0"/>
        </a:spcBef>
        <a:spcAft>
          <a:spcPct val="0"/>
        </a:spcAft>
        <a:defRPr sz="3200">
          <a:solidFill>
            <a:schemeClr val="tx1"/>
          </a:solidFill>
          <a:latin typeface="Verdana" pitchFamily="34" charset="0"/>
        </a:defRPr>
      </a:lvl4pPr>
      <a:lvl5pPr algn="r" rtl="0" eaLnBrk="0" fontAlgn="base" hangingPunct="0">
        <a:spcBef>
          <a:spcPct val="0"/>
        </a:spcBef>
        <a:spcAft>
          <a:spcPct val="0"/>
        </a:spcAft>
        <a:defRPr sz="3200">
          <a:solidFill>
            <a:schemeClr val="tx1"/>
          </a:solidFill>
          <a:latin typeface="Verdana" pitchFamily="34" charset="0"/>
        </a:defRPr>
      </a:lvl5pPr>
      <a:lvl6pPr marL="457200" algn="r" rtl="0" fontAlgn="base">
        <a:spcBef>
          <a:spcPct val="0"/>
        </a:spcBef>
        <a:spcAft>
          <a:spcPct val="0"/>
        </a:spcAft>
        <a:defRPr sz="3200">
          <a:solidFill>
            <a:schemeClr val="tx1"/>
          </a:solidFill>
          <a:latin typeface="Verdana" pitchFamily="34" charset="0"/>
        </a:defRPr>
      </a:lvl6pPr>
      <a:lvl7pPr marL="914400" algn="r" rtl="0" fontAlgn="base">
        <a:spcBef>
          <a:spcPct val="0"/>
        </a:spcBef>
        <a:spcAft>
          <a:spcPct val="0"/>
        </a:spcAft>
        <a:defRPr sz="3200">
          <a:solidFill>
            <a:schemeClr val="tx1"/>
          </a:solidFill>
          <a:latin typeface="Verdana" pitchFamily="34" charset="0"/>
        </a:defRPr>
      </a:lvl7pPr>
      <a:lvl8pPr marL="1371600" algn="r" rtl="0" fontAlgn="base">
        <a:spcBef>
          <a:spcPct val="0"/>
        </a:spcBef>
        <a:spcAft>
          <a:spcPct val="0"/>
        </a:spcAft>
        <a:defRPr sz="3200">
          <a:solidFill>
            <a:schemeClr val="tx1"/>
          </a:solidFill>
          <a:latin typeface="Verdana" pitchFamily="34" charset="0"/>
        </a:defRPr>
      </a:lvl8pPr>
      <a:lvl9pPr marL="1828800" algn="r" rtl="0" fontAlgn="base">
        <a:spcBef>
          <a:spcPct val="0"/>
        </a:spcBef>
        <a:spcAft>
          <a:spcPct val="0"/>
        </a:spcAft>
        <a:defRPr sz="3200">
          <a:solidFill>
            <a:schemeClr val="tx1"/>
          </a:solidFill>
          <a:latin typeface="Verdana"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400">
          <a:solidFill>
            <a:schemeClr val="tx2"/>
          </a:solidFill>
          <a:latin typeface="+mn-lt"/>
        </a:defRPr>
      </a:lvl2pPr>
      <a:lvl3pPr marL="1143000" indent="-228600" algn="l" rtl="0" eaLnBrk="0" fontAlgn="base" hangingPunct="0">
        <a:spcBef>
          <a:spcPct val="20000"/>
        </a:spcBef>
        <a:spcAft>
          <a:spcPct val="0"/>
        </a:spcAft>
        <a:buClr>
          <a:schemeClr val="hlink"/>
        </a:buClr>
        <a:buSzPct val="60000"/>
        <a:buFont typeface="Wingdings" pitchFamily="2" charset="2"/>
        <a:buChar char="n"/>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2"/>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2"/>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标题 3"/>
          <p:cNvSpPr>
            <a:spLocks noGrp="1"/>
          </p:cNvSpPr>
          <p:nvPr>
            <p:ph type="ctrTitle" sz="quarter"/>
          </p:nvPr>
        </p:nvSpPr>
        <p:spPr/>
        <p:txBody>
          <a:bodyPr/>
          <a:lstStyle/>
          <a:p>
            <a:pPr eaLnBrk="1" hangingPunct="1"/>
            <a:r>
              <a:rPr lang="zh-CN" altLang="en-US" smtClean="0">
                <a:solidFill>
                  <a:schemeClr val="bg1"/>
                </a:solidFill>
                <a:latin typeface="Verdana" pitchFamily="34" charset="0"/>
                <a:ea typeface="宋体" charset="-122"/>
              </a:rPr>
              <a:t>中国农校对接电子商务交易管理服务系统解决方案</a:t>
            </a:r>
          </a:p>
        </p:txBody>
      </p:sp>
      <p:sp>
        <p:nvSpPr>
          <p:cNvPr id="16389" name="Text Box 5"/>
          <p:cNvSpPr txBox="1">
            <a:spLocks noChangeArrowheads="1"/>
          </p:cNvSpPr>
          <p:nvPr/>
        </p:nvSpPr>
        <p:spPr bwMode="auto">
          <a:xfrm>
            <a:off x="6948488" y="6021388"/>
            <a:ext cx="1800225" cy="366712"/>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pPr>
            <a:r>
              <a:rPr lang="en-US" altLang="zh-CN" sz="1800" smtClean="0">
                <a:solidFill>
                  <a:schemeClr val="bg1"/>
                </a:solidFill>
              </a:rPr>
              <a:t>2012</a:t>
            </a:r>
            <a:r>
              <a:rPr lang="zh-CN" altLang="en-US" sz="1800" smtClean="0">
                <a:solidFill>
                  <a:schemeClr val="bg1"/>
                </a:solidFill>
              </a:rPr>
              <a:t>年</a:t>
            </a:r>
            <a:r>
              <a:rPr lang="en-US" altLang="zh-CN" sz="1800" smtClean="0">
                <a:solidFill>
                  <a:schemeClr val="bg1"/>
                </a:solidFill>
              </a:rPr>
              <a:t>01</a:t>
            </a:r>
            <a:r>
              <a:rPr lang="zh-CN" altLang="en-US" sz="1800" smtClean="0">
                <a:solidFill>
                  <a:schemeClr val="bg1"/>
                </a:solidFill>
              </a:rPr>
              <a:t>月</a:t>
            </a:r>
            <a:r>
              <a:rPr lang="en-US" altLang="zh-CN" sz="1800" smtClean="0">
                <a:solidFill>
                  <a:schemeClr val="bg1"/>
                </a:solidFill>
              </a:rPr>
              <a:t>12</a:t>
            </a:r>
            <a:r>
              <a:rPr lang="zh-CN" altLang="en-US" sz="1800" smtClean="0">
                <a:solidFill>
                  <a:schemeClr val="bg1"/>
                </a:solidFill>
              </a:rPr>
              <a:t>日</a:t>
            </a:r>
            <a:endParaRPr lang="zh-CN" altLang="en-US" sz="180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txBox="1">
            <a:spLocks/>
          </p:cNvSpPr>
          <p:nvPr/>
        </p:nvSpPr>
        <p:spPr bwMode="auto">
          <a:xfrm>
            <a:off x="439738" y="1212850"/>
            <a:ext cx="7994650" cy="4025900"/>
          </a:xfrm>
          <a:prstGeom prst="rect">
            <a:avLst/>
          </a:prstGeom>
          <a:noFill/>
          <a:ln w="9525">
            <a:noFill/>
            <a:miter lim="800000"/>
            <a:headEnd/>
            <a:tailEnd/>
          </a:ln>
        </p:spPr>
        <p:txBody>
          <a:bodyPr anchor="ctr"/>
          <a:lstStyle/>
          <a:p>
            <a:pPr indent="755650" algn="just" eaLnBrk="1" hangingPunct="1">
              <a:lnSpc>
                <a:spcPts val="6600"/>
              </a:lnSpc>
              <a:spcAft>
                <a:spcPts val="2400"/>
              </a:spcAft>
              <a:buSzPct val="150000"/>
              <a:buFontTx/>
              <a:buBlip>
                <a:blip r:embed="rId2"/>
              </a:buBlip>
            </a:pPr>
            <a:endParaRPr lang="zh-CN" altLang="en-US" sz="2800" b="1">
              <a:latin typeface="宋体" charset="-122"/>
              <a:ea typeface="宋体" charset="-122"/>
              <a:cs typeface="Times New Roman" pitchFamily="18" charset="0"/>
            </a:endParaRPr>
          </a:p>
        </p:txBody>
      </p:sp>
      <p:sp>
        <p:nvSpPr>
          <p:cNvPr id="69635" name="AutoShape 3"/>
          <p:cNvSpPr>
            <a:spLocks noChangeArrowheads="1"/>
          </p:cNvSpPr>
          <p:nvPr/>
        </p:nvSpPr>
        <p:spPr bwMode="auto">
          <a:xfrm>
            <a:off x="3854450" y="2805113"/>
            <a:ext cx="1681163" cy="1682750"/>
          </a:xfrm>
          <a:prstGeom prst="octagon">
            <a:avLst>
              <a:gd name="adj" fmla="val 29287"/>
            </a:avLst>
          </a:prstGeom>
          <a:solidFill>
            <a:srgbClr val="1B9AD9"/>
          </a:solidFill>
          <a:ln w="25400">
            <a:noFill/>
            <a:miter lim="800000"/>
            <a:headEnd/>
            <a:tailEnd/>
          </a:ln>
          <a:effectLst/>
        </p:spPr>
        <p:txBody>
          <a:bodyPr lIns="0" tIns="0" rIns="0" bIns="0" anchor="ctr">
            <a:spAutoFit/>
          </a:bodyPr>
          <a:lstStyle/>
          <a:p>
            <a:endParaRPr lang="zh-CN" altLang="en-US"/>
          </a:p>
        </p:txBody>
      </p:sp>
      <p:sp>
        <p:nvSpPr>
          <p:cNvPr id="69636" name="Rectangle 4"/>
          <p:cNvSpPr>
            <a:spLocks noChangeArrowheads="1"/>
          </p:cNvSpPr>
          <p:nvPr/>
        </p:nvSpPr>
        <p:spPr bwMode="auto">
          <a:xfrm>
            <a:off x="5988050" y="3716338"/>
            <a:ext cx="2963863" cy="334962"/>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2200">
                <a:latin typeface="Verdana" pitchFamily="34" charset="0"/>
                <a:ea typeface="宋体" charset="-122"/>
              </a:rPr>
              <a:t>退货纠纷</a:t>
            </a:r>
            <a:endParaRPr lang="en-US" altLang="de-DE" sz="2200">
              <a:latin typeface="Verdana" pitchFamily="34" charset="0"/>
              <a:ea typeface="宋体" charset="-122"/>
            </a:endParaRPr>
          </a:p>
        </p:txBody>
      </p:sp>
      <p:sp>
        <p:nvSpPr>
          <p:cNvPr id="69637" name="Rectangle 5"/>
          <p:cNvSpPr>
            <a:spLocks noChangeArrowheads="1"/>
          </p:cNvSpPr>
          <p:nvPr/>
        </p:nvSpPr>
        <p:spPr bwMode="auto">
          <a:xfrm>
            <a:off x="3956050" y="3289300"/>
            <a:ext cx="1458913" cy="800219"/>
          </a:xfrm>
          <a:prstGeom prst="rect">
            <a:avLst/>
          </a:prstGeom>
          <a:noFill/>
          <a:ln w="6350">
            <a:noFill/>
            <a:miter lim="800000"/>
            <a:headEnd/>
            <a:tailEnd/>
          </a:ln>
          <a:effectLst/>
        </p:spPr>
        <p:txBody>
          <a:bodyPr lIns="0" tIns="0" rIns="0" bIns="0" anchor="ctr">
            <a:spAutoFit/>
          </a:bodyPr>
          <a:lstStyle/>
          <a:p>
            <a:pPr algn="ctr" defTabSz="330200">
              <a:spcBef>
                <a:spcPct val="20000"/>
              </a:spcBef>
              <a:buClr>
                <a:schemeClr val="accent1"/>
              </a:buClr>
              <a:buFont typeface="Wingdings" pitchFamily="2" charset="2"/>
              <a:buNone/>
              <a:tabLst>
                <a:tab pos="8521700" algn="r"/>
              </a:tabLst>
            </a:pPr>
            <a:r>
              <a:rPr lang="zh-CN" altLang="en-US" sz="2600" smtClean="0">
                <a:solidFill>
                  <a:schemeClr val="bg1"/>
                </a:solidFill>
                <a:latin typeface="Verdana" pitchFamily="34" charset="0"/>
                <a:ea typeface="宋体" charset="-122"/>
              </a:rPr>
              <a:t>农校对接服务</a:t>
            </a:r>
            <a:endParaRPr lang="zh-CN" altLang="en-US" sz="2600">
              <a:solidFill>
                <a:schemeClr val="bg1"/>
              </a:solidFill>
              <a:latin typeface="Verdana" pitchFamily="34" charset="0"/>
              <a:ea typeface="宋体" charset="-122"/>
            </a:endParaRPr>
          </a:p>
        </p:txBody>
      </p:sp>
      <p:sp>
        <p:nvSpPr>
          <p:cNvPr id="69638" name="Rectangle 6"/>
          <p:cNvSpPr>
            <a:spLocks noChangeArrowheads="1"/>
          </p:cNvSpPr>
          <p:nvPr/>
        </p:nvSpPr>
        <p:spPr bwMode="auto">
          <a:xfrm>
            <a:off x="5988050" y="2733675"/>
            <a:ext cx="2963863" cy="334963"/>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2200">
                <a:latin typeface="Verdana" pitchFamily="34" charset="0"/>
                <a:ea typeface="宋体" charset="-122"/>
              </a:rPr>
              <a:t>验收纠纷</a:t>
            </a:r>
            <a:endParaRPr lang="en-US" altLang="de-DE" sz="2200">
              <a:latin typeface="Verdana" pitchFamily="34" charset="0"/>
              <a:ea typeface="宋体" charset="-122"/>
            </a:endParaRPr>
          </a:p>
        </p:txBody>
      </p:sp>
      <p:sp>
        <p:nvSpPr>
          <p:cNvPr id="69639" name="Rectangle 7"/>
          <p:cNvSpPr>
            <a:spLocks noChangeArrowheads="1"/>
          </p:cNvSpPr>
          <p:nvPr/>
        </p:nvSpPr>
        <p:spPr bwMode="auto">
          <a:xfrm>
            <a:off x="1000125" y="3724275"/>
            <a:ext cx="2963863" cy="334963"/>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2200">
                <a:latin typeface="Verdana" pitchFamily="34" charset="0"/>
                <a:ea typeface="宋体" charset="-122"/>
              </a:rPr>
              <a:t>专业顾问</a:t>
            </a:r>
            <a:endParaRPr lang="en-US" altLang="de-DE" sz="2200">
              <a:latin typeface="Verdana" pitchFamily="34" charset="0"/>
              <a:ea typeface="宋体" charset="-122"/>
            </a:endParaRPr>
          </a:p>
        </p:txBody>
      </p:sp>
      <p:sp>
        <p:nvSpPr>
          <p:cNvPr id="69640" name="Rectangle 8"/>
          <p:cNvSpPr>
            <a:spLocks noChangeArrowheads="1"/>
          </p:cNvSpPr>
          <p:nvPr/>
        </p:nvSpPr>
        <p:spPr bwMode="auto">
          <a:xfrm>
            <a:off x="1000125" y="2733675"/>
            <a:ext cx="2963863" cy="334963"/>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2200">
                <a:latin typeface="Verdana" pitchFamily="34" charset="0"/>
                <a:ea typeface="宋体" charset="-122"/>
              </a:rPr>
              <a:t>客服</a:t>
            </a:r>
            <a:endParaRPr lang="en-US" altLang="de-DE" sz="2200">
              <a:latin typeface="Verdana" pitchFamily="34" charset="0"/>
              <a:ea typeface="宋体" charset="-122"/>
            </a:endParaRPr>
          </a:p>
        </p:txBody>
      </p:sp>
      <p:sp>
        <p:nvSpPr>
          <p:cNvPr id="69641" name="Freeform 9"/>
          <p:cNvSpPr>
            <a:spLocks/>
          </p:cNvSpPr>
          <p:nvPr/>
        </p:nvSpPr>
        <p:spPr bwMode="auto">
          <a:xfrm>
            <a:off x="871538" y="4060825"/>
            <a:ext cx="2967037" cy="85725"/>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69642" name="Freeform 10"/>
          <p:cNvSpPr>
            <a:spLocks/>
          </p:cNvSpPr>
          <p:nvPr/>
        </p:nvSpPr>
        <p:spPr bwMode="auto">
          <a:xfrm>
            <a:off x="942975" y="4511675"/>
            <a:ext cx="3379788" cy="452438"/>
          </a:xfrm>
          <a:custGeom>
            <a:avLst/>
            <a:gdLst/>
            <a:ahLst/>
            <a:cxnLst>
              <a:cxn ang="0">
                <a:pos x="2458" y="0"/>
              </a:cxn>
              <a:cxn ang="0">
                <a:pos x="2378" y="287"/>
              </a:cxn>
              <a:cxn ang="0">
                <a:pos x="0" y="287"/>
              </a:cxn>
            </a:cxnLst>
            <a:rect l="0" t="0" r="r" b="b"/>
            <a:pathLst>
              <a:path w="2458" h="287">
                <a:moveTo>
                  <a:pt x="2458" y="0"/>
                </a:moveTo>
                <a:lnTo>
                  <a:pt x="2378" y="287"/>
                </a:lnTo>
                <a:lnTo>
                  <a:pt x="0" y="287"/>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69643" name="Rectangle 11"/>
          <p:cNvSpPr>
            <a:spLocks noChangeArrowheads="1"/>
          </p:cNvSpPr>
          <p:nvPr/>
        </p:nvSpPr>
        <p:spPr bwMode="auto">
          <a:xfrm>
            <a:off x="5988050" y="4541838"/>
            <a:ext cx="2963863" cy="334962"/>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2200">
                <a:latin typeface="Verdana" pitchFamily="34" charset="0"/>
                <a:ea typeface="宋体" charset="-122"/>
              </a:rPr>
              <a:t>对账、结算纠纷</a:t>
            </a:r>
          </a:p>
        </p:txBody>
      </p:sp>
      <p:sp>
        <p:nvSpPr>
          <p:cNvPr id="69644" name="Rectangle 12"/>
          <p:cNvSpPr>
            <a:spLocks noChangeArrowheads="1"/>
          </p:cNvSpPr>
          <p:nvPr/>
        </p:nvSpPr>
        <p:spPr bwMode="auto">
          <a:xfrm>
            <a:off x="1000125" y="4541838"/>
            <a:ext cx="2963863" cy="334962"/>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2200">
                <a:latin typeface="Verdana" pitchFamily="34" charset="0"/>
                <a:ea typeface="宋体" charset="-122"/>
              </a:rPr>
              <a:t>采、供评价</a:t>
            </a:r>
            <a:endParaRPr lang="en-US" altLang="de-DE" sz="2200">
              <a:latin typeface="Verdana" pitchFamily="34" charset="0"/>
              <a:ea typeface="宋体" charset="-122"/>
            </a:endParaRPr>
          </a:p>
        </p:txBody>
      </p:sp>
      <p:sp>
        <p:nvSpPr>
          <p:cNvPr id="69645" name="Freeform 13"/>
          <p:cNvSpPr>
            <a:spLocks/>
          </p:cNvSpPr>
          <p:nvPr/>
        </p:nvSpPr>
        <p:spPr bwMode="auto">
          <a:xfrm>
            <a:off x="5057775" y="4508500"/>
            <a:ext cx="3230563" cy="455613"/>
          </a:xfrm>
          <a:custGeom>
            <a:avLst/>
            <a:gdLst/>
            <a:ahLst/>
            <a:cxnLst>
              <a:cxn ang="0">
                <a:pos x="0" y="0"/>
              </a:cxn>
              <a:cxn ang="0">
                <a:pos x="80" y="287"/>
              </a:cxn>
              <a:cxn ang="0">
                <a:pos x="2459" y="283"/>
              </a:cxn>
            </a:cxnLst>
            <a:rect l="0" t="0" r="r" b="b"/>
            <a:pathLst>
              <a:path w="2459" h="287">
                <a:moveTo>
                  <a:pt x="0" y="0"/>
                </a:moveTo>
                <a:lnTo>
                  <a:pt x="80" y="287"/>
                </a:lnTo>
                <a:lnTo>
                  <a:pt x="2459" y="283"/>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69646" name="Freeform 14"/>
          <p:cNvSpPr>
            <a:spLocks/>
          </p:cNvSpPr>
          <p:nvPr/>
        </p:nvSpPr>
        <p:spPr bwMode="auto">
          <a:xfrm flipH="1">
            <a:off x="5541963" y="4051300"/>
            <a:ext cx="2674937" cy="100013"/>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69647" name="Freeform 15"/>
          <p:cNvSpPr>
            <a:spLocks/>
          </p:cNvSpPr>
          <p:nvPr/>
        </p:nvSpPr>
        <p:spPr bwMode="auto">
          <a:xfrm flipV="1">
            <a:off x="942975" y="3216275"/>
            <a:ext cx="2895600" cy="74613"/>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69648" name="Freeform 16"/>
          <p:cNvSpPr>
            <a:spLocks/>
          </p:cNvSpPr>
          <p:nvPr/>
        </p:nvSpPr>
        <p:spPr bwMode="auto">
          <a:xfrm flipH="1" flipV="1">
            <a:off x="5541963" y="3216275"/>
            <a:ext cx="2674937" cy="144463"/>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69649" name="Freeform 17"/>
          <p:cNvSpPr>
            <a:spLocks/>
          </p:cNvSpPr>
          <p:nvPr/>
        </p:nvSpPr>
        <p:spPr bwMode="auto">
          <a:xfrm>
            <a:off x="942975" y="2351088"/>
            <a:ext cx="3414713" cy="430212"/>
          </a:xfrm>
          <a:custGeom>
            <a:avLst/>
            <a:gdLst/>
            <a:ahLst/>
            <a:cxnLst>
              <a:cxn ang="0">
                <a:pos x="2480" y="278"/>
              </a:cxn>
              <a:cxn ang="0">
                <a:pos x="2388" y="0"/>
              </a:cxn>
              <a:cxn ang="0">
                <a:pos x="0" y="2"/>
              </a:cxn>
            </a:cxnLst>
            <a:rect l="0" t="0" r="r" b="b"/>
            <a:pathLst>
              <a:path w="2480" h="278">
                <a:moveTo>
                  <a:pt x="2480" y="278"/>
                </a:moveTo>
                <a:lnTo>
                  <a:pt x="2388" y="0"/>
                </a:lnTo>
                <a:lnTo>
                  <a:pt x="0" y="2"/>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69650" name="Rectangle 18"/>
          <p:cNvSpPr>
            <a:spLocks noChangeArrowheads="1"/>
          </p:cNvSpPr>
          <p:nvPr/>
        </p:nvSpPr>
        <p:spPr bwMode="auto">
          <a:xfrm>
            <a:off x="5988050" y="1903413"/>
            <a:ext cx="2938463" cy="334962"/>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2200">
                <a:latin typeface="Verdana" pitchFamily="34" charset="0"/>
                <a:ea typeface="宋体" charset="-122"/>
              </a:rPr>
              <a:t>订单纠纷</a:t>
            </a:r>
            <a:endParaRPr lang="en-US" altLang="de-DE" sz="2200">
              <a:latin typeface="Verdana" pitchFamily="34" charset="0"/>
              <a:ea typeface="宋体" charset="-122"/>
            </a:endParaRPr>
          </a:p>
        </p:txBody>
      </p:sp>
      <p:sp>
        <p:nvSpPr>
          <p:cNvPr id="69651" name="Rectangle 19"/>
          <p:cNvSpPr>
            <a:spLocks noChangeArrowheads="1"/>
          </p:cNvSpPr>
          <p:nvPr/>
        </p:nvSpPr>
        <p:spPr bwMode="auto">
          <a:xfrm>
            <a:off x="1004888" y="1927225"/>
            <a:ext cx="2963862" cy="334963"/>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2200">
                <a:latin typeface="Verdana" pitchFamily="34" charset="0"/>
                <a:ea typeface="宋体" charset="-122"/>
              </a:rPr>
              <a:t>认证服务</a:t>
            </a:r>
          </a:p>
        </p:txBody>
      </p:sp>
      <p:sp>
        <p:nvSpPr>
          <p:cNvPr id="69652" name="Freeform 20"/>
          <p:cNvSpPr>
            <a:spLocks/>
          </p:cNvSpPr>
          <p:nvPr/>
        </p:nvSpPr>
        <p:spPr bwMode="auto">
          <a:xfrm flipH="1">
            <a:off x="5021263" y="2339975"/>
            <a:ext cx="3195637" cy="441325"/>
          </a:xfrm>
          <a:custGeom>
            <a:avLst/>
            <a:gdLst/>
            <a:ahLst/>
            <a:cxnLst>
              <a:cxn ang="0">
                <a:pos x="2480" y="278"/>
              </a:cxn>
              <a:cxn ang="0">
                <a:pos x="2388" y="0"/>
              </a:cxn>
              <a:cxn ang="0">
                <a:pos x="0" y="2"/>
              </a:cxn>
            </a:cxnLst>
            <a:rect l="0" t="0" r="r" b="b"/>
            <a:pathLst>
              <a:path w="2480" h="278">
                <a:moveTo>
                  <a:pt x="2480" y="278"/>
                </a:moveTo>
                <a:lnTo>
                  <a:pt x="2388" y="0"/>
                </a:lnTo>
                <a:lnTo>
                  <a:pt x="0" y="2"/>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69654" name="Freeform 22"/>
          <p:cNvSpPr>
            <a:spLocks/>
          </p:cNvSpPr>
          <p:nvPr/>
        </p:nvSpPr>
        <p:spPr bwMode="auto">
          <a:xfrm>
            <a:off x="1001713" y="4484688"/>
            <a:ext cx="3582987" cy="1395412"/>
          </a:xfrm>
          <a:custGeom>
            <a:avLst/>
            <a:gdLst/>
            <a:ahLst/>
            <a:cxnLst>
              <a:cxn ang="0">
                <a:pos x="2458" y="0"/>
              </a:cxn>
              <a:cxn ang="0">
                <a:pos x="2378" y="287"/>
              </a:cxn>
              <a:cxn ang="0">
                <a:pos x="0" y="287"/>
              </a:cxn>
            </a:cxnLst>
            <a:rect l="0" t="0" r="r" b="b"/>
            <a:pathLst>
              <a:path w="2458" h="287">
                <a:moveTo>
                  <a:pt x="2458" y="0"/>
                </a:moveTo>
                <a:lnTo>
                  <a:pt x="2378" y="287"/>
                </a:lnTo>
                <a:lnTo>
                  <a:pt x="0" y="287"/>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69655" name="Freeform 23"/>
          <p:cNvSpPr>
            <a:spLocks/>
          </p:cNvSpPr>
          <p:nvPr/>
        </p:nvSpPr>
        <p:spPr bwMode="auto">
          <a:xfrm>
            <a:off x="4845050" y="4524375"/>
            <a:ext cx="3490913" cy="1384300"/>
          </a:xfrm>
          <a:custGeom>
            <a:avLst/>
            <a:gdLst/>
            <a:ahLst/>
            <a:cxnLst>
              <a:cxn ang="0">
                <a:pos x="0" y="0"/>
              </a:cxn>
              <a:cxn ang="0">
                <a:pos x="80" y="287"/>
              </a:cxn>
              <a:cxn ang="0">
                <a:pos x="2459" y="283"/>
              </a:cxn>
            </a:cxnLst>
            <a:rect l="0" t="0" r="r" b="b"/>
            <a:pathLst>
              <a:path w="2459" h="287">
                <a:moveTo>
                  <a:pt x="0" y="0"/>
                </a:moveTo>
                <a:lnTo>
                  <a:pt x="80" y="287"/>
                </a:lnTo>
                <a:lnTo>
                  <a:pt x="2459" y="283"/>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69656" name="Rectangle 24"/>
          <p:cNvSpPr>
            <a:spLocks noChangeArrowheads="1"/>
          </p:cNvSpPr>
          <p:nvPr/>
        </p:nvSpPr>
        <p:spPr bwMode="auto">
          <a:xfrm>
            <a:off x="1016000" y="5414963"/>
            <a:ext cx="2963863" cy="334962"/>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2200">
                <a:latin typeface="Verdana" pitchFamily="34" charset="0"/>
                <a:ea typeface="宋体" charset="-122"/>
              </a:rPr>
              <a:t>物流服务</a:t>
            </a:r>
            <a:endParaRPr lang="en-US" altLang="zh-CN" sz="2200">
              <a:latin typeface="Verdana" pitchFamily="34" charset="0"/>
              <a:ea typeface="宋体" charset="-122"/>
            </a:endParaRPr>
          </a:p>
        </p:txBody>
      </p:sp>
      <p:sp>
        <p:nvSpPr>
          <p:cNvPr id="69657" name="Rectangle 25"/>
          <p:cNvSpPr>
            <a:spLocks noChangeArrowheads="1"/>
          </p:cNvSpPr>
          <p:nvPr/>
        </p:nvSpPr>
        <p:spPr bwMode="auto">
          <a:xfrm>
            <a:off x="6005513" y="5441950"/>
            <a:ext cx="2963862" cy="334963"/>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2200">
                <a:latin typeface="Verdana" pitchFamily="34" charset="0"/>
                <a:ea typeface="宋体" charset="-122"/>
              </a:rPr>
              <a:t>支付服务</a:t>
            </a:r>
            <a:endParaRPr lang="en-US" altLang="zh-CN" sz="2200">
              <a:latin typeface="Verdana" pitchFamily="34" charset="0"/>
              <a:ea typeface="宋体" charset="-122"/>
            </a:endParaRPr>
          </a:p>
        </p:txBody>
      </p:sp>
      <p:sp>
        <p:nvSpPr>
          <p:cNvPr id="69658" name="Text Box 26"/>
          <p:cNvSpPr txBox="1">
            <a:spLocks noChangeArrowheads="1"/>
          </p:cNvSpPr>
          <p:nvPr/>
        </p:nvSpPr>
        <p:spPr bwMode="auto">
          <a:xfrm>
            <a:off x="357158" y="1071546"/>
            <a:ext cx="8429684" cy="701675"/>
          </a:xfrm>
          <a:prstGeom prst="rect">
            <a:avLst/>
          </a:prstGeom>
          <a:noFill/>
          <a:ln w="9525">
            <a:noFill/>
            <a:miter lim="800000"/>
            <a:headEnd/>
            <a:tailEnd/>
          </a:ln>
          <a:effectLst/>
        </p:spPr>
        <p:txBody>
          <a:bodyPr wrap="square">
            <a:spAutoFit/>
          </a:bodyPr>
          <a:lstStyle/>
          <a:p>
            <a:pPr eaLnBrk="1" hangingPunct="1">
              <a:spcBef>
                <a:spcPct val="50000"/>
              </a:spcBef>
            </a:pPr>
            <a:r>
              <a:rPr lang="zh-CN" altLang="en-US" sz="2000" smtClean="0">
                <a:latin typeface="黑体" pitchFamily="2" charset="-122"/>
                <a:ea typeface="宋体" charset="-122"/>
              </a:rPr>
              <a:t>农校对接需要</a:t>
            </a:r>
            <a:r>
              <a:rPr lang="zh-CN" altLang="en-US" sz="2000">
                <a:latin typeface="黑体" pitchFamily="2" charset="-122"/>
                <a:ea typeface="宋体" charset="-122"/>
              </a:rPr>
              <a:t>满足采供双方的加盟诉求，在制定业务规则和标准的同时提供采购全程</a:t>
            </a:r>
            <a:r>
              <a:rPr lang="zh-CN" altLang="en-US" sz="2000" smtClean="0">
                <a:latin typeface="黑体" pitchFamily="2" charset="-122"/>
                <a:ea typeface="宋体" charset="-122"/>
              </a:rPr>
              <a:t>服务。</a:t>
            </a:r>
            <a:endParaRPr lang="zh-CN" altLang="en-US" sz="2000">
              <a:latin typeface="黑体" pitchFamily="2" charset="-122"/>
              <a:ea typeface="宋体" charset="-122"/>
            </a:endParaRPr>
          </a:p>
        </p:txBody>
      </p:sp>
      <p:sp>
        <p:nvSpPr>
          <p:cNvPr id="27" name="Rectangle 55"/>
          <p:cNvSpPr>
            <a:spLocks noChangeArrowheads="1"/>
          </p:cNvSpPr>
          <p:nvPr/>
        </p:nvSpPr>
        <p:spPr bwMode="auto">
          <a:xfrm>
            <a:off x="2735262" y="214290"/>
            <a:ext cx="6408738" cy="533400"/>
          </a:xfrm>
          <a:prstGeom prst="rect">
            <a:avLst/>
          </a:prstGeom>
          <a:noFill/>
          <a:ln w="9525">
            <a:noFill/>
            <a:miter lim="800000"/>
            <a:headEnd/>
            <a:tailEnd/>
          </a:ln>
        </p:spPr>
        <p:txBody>
          <a:bodyPr anchor="b"/>
          <a:lstStyle/>
          <a:p>
            <a:r>
              <a:rPr lang="zh-CN" altLang="en-US" sz="2700" b="1">
                <a:latin typeface="宋体" charset="-122"/>
              </a:rPr>
              <a:t>一</a:t>
            </a:r>
            <a:r>
              <a:rPr lang="zh-CN" altLang="en-US" sz="2700" b="1" smtClean="0">
                <a:latin typeface="宋体" charset="-122"/>
              </a:rPr>
              <a:t>、农校对接电子商务的运营模式</a:t>
            </a:r>
            <a:endParaRPr lang="zh-CN" altLang="en-US" sz="1900" b="1">
              <a:latin typeface="宋体"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txBox="1">
            <a:spLocks/>
          </p:cNvSpPr>
          <p:nvPr/>
        </p:nvSpPr>
        <p:spPr bwMode="auto">
          <a:xfrm>
            <a:off x="439738" y="1212850"/>
            <a:ext cx="7994650" cy="4025900"/>
          </a:xfrm>
          <a:prstGeom prst="rect">
            <a:avLst/>
          </a:prstGeom>
          <a:noFill/>
          <a:ln w="9525">
            <a:noFill/>
            <a:miter lim="800000"/>
            <a:headEnd/>
            <a:tailEnd/>
          </a:ln>
        </p:spPr>
        <p:txBody>
          <a:bodyPr anchor="ctr"/>
          <a:lstStyle/>
          <a:p>
            <a:pPr indent="755650" algn="just" eaLnBrk="1" hangingPunct="1">
              <a:lnSpc>
                <a:spcPts val="6600"/>
              </a:lnSpc>
              <a:spcAft>
                <a:spcPts val="2400"/>
              </a:spcAft>
              <a:buSzPct val="150000"/>
              <a:buFontTx/>
              <a:buBlip>
                <a:blip r:embed="rId2"/>
              </a:buBlip>
            </a:pPr>
            <a:endParaRPr lang="zh-CN" altLang="en-US" sz="2800" b="1">
              <a:latin typeface="宋体" charset="-122"/>
              <a:ea typeface="宋体" charset="-122"/>
              <a:cs typeface="Times New Roman" pitchFamily="18" charset="0"/>
            </a:endParaRPr>
          </a:p>
        </p:txBody>
      </p:sp>
      <p:sp>
        <p:nvSpPr>
          <p:cNvPr id="70659" name="AutoShape 3"/>
          <p:cNvSpPr>
            <a:spLocks noChangeArrowheads="1"/>
          </p:cNvSpPr>
          <p:nvPr/>
        </p:nvSpPr>
        <p:spPr bwMode="auto">
          <a:xfrm>
            <a:off x="3811588" y="3419475"/>
            <a:ext cx="1681162" cy="1682750"/>
          </a:xfrm>
          <a:prstGeom prst="octagon">
            <a:avLst>
              <a:gd name="adj" fmla="val 29287"/>
            </a:avLst>
          </a:prstGeom>
          <a:solidFill>
            <a:srgbClr val="1B9AD9"/>
          </a:solidFill>
          <a:ln w="25400">
            <a:noFill/>
            <a:miter lim="800000"/>
            <a:headEnd/>
            <a:tailEnd/>
          </a:ln>
          <a:effectLst/>
        </p:spPr>
        <p:txBody>
          <a:bodyPr lIns="0" tIns="0" rIns="0" bIns="0" anchor="ctr">
            <a:spAutoFit/>
          </a:bodyPr>
          <a:lstStyle/>
          <a:p>
            <a:endParaRPr lang="zh-CN" altLang="en-US"/>
          </a:p>
        </p:txBody>
      </p:sp>
      <p:sp>
        <p:nvSpPr>
          <p:cNvPr id="70660" name="Rectangle 4"/>
          <p:cNvSpPr>
            <a:spLocks noChangeArrowheads="1"/>
          </p:cNvSpPr>
          <p:nvPr/>
        </p:nvSpPr>
        <p:spPr bwMode="auto">
          <a:xfrm>
            <a:off x="5929322" y="3857628"/>
            <a:ext cx="3198812" cy="1218795"/>
          </a:xfrm>
          <a:prstGeom prst="rect">
            <a:avLst/>
          </a:prstGeom>
          <a:noFill/>
          <a:ln w="6350">
            <a:noFill/>
            <a:miter lim="800000"/>
            <a:headEnd/>
            <a:tailEnd/>
          </a:ln>
          <a:effectLst/>
        </p:spPr>
        <p:txBody>
          <a:bodyPr wrap="square"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1800">
                <a:latin typeface="Verdana" pitchFamily="34" charset="0"/>
                <a:ea typeface="宋体" charset="-122"/>
              </a:rPr>
              <a:t>其他收入：培训、营</a:t>
            </a:r>
          </a:p>
          <a:p>
            <a:pPr defTabSz="330200">
              <a:spcBef>
                <a:spcPct val="20000"/>
              </a:spcBef>
              <a:buClr>
                <a:schemeClr val="accent1"/>
              </a:buClr>
              <a:tabLst>
                <a:tab pos="8521700" algn="r"/>
              </a:tabLst>
            </a:pPr>
            <a:r>
              <a:rPr lang="zh-CN" altLang="en-US" sz="1800">
                <a:latin typeface="Verdana" pitchFamily="34" charset="0"/>
                <a:ea typeface="宋体" charset="-122"/>
              </a:rPr>
              <a:t>销会议、展会、产品</a:t>
            </a:r>
            <a:r>
              <a:rPr lang="zh-CN" altLang="en-US" sz="1800" smtClean="0">
                <a:latin typeface="Verdana" pitchFamily="34" charset="0"/>
              </a:rPr>
              <a:t>手册。权威统计信息、咨询的价值</a:t>
            </a:r>
          </a:p>
          <a:p>
            <a:pPr defTabSz="330200">
              <a:spcBef>
                <a:spcPct val="20000"/>
              </a:spcBef>
              <a:buClr>
                <a:schemeClr val="accent1"/>
              </a:buClr>
              <a:buFont typeface="Wingdings" pitchFamily="2" charset="2"/>
              <a:buNone/>
              <a:tabLst>
                <a:tab pos="8521700" algn="r"/>
              </a:tabLst>
            </a:pPr>
            <a:endParaRPr lang="en-US" altLang="de-DE" sz="1800">
              <a:latin typeface="Verdana" pitchFamily="34" charset="0"/>
              <a:ea typeface="宋体" charset="-122"/>
            </a:endParaRPr>
          </a:p>
        </p:txBody>
      </p:sp>
      <p:sp>
        <p:nvSpPr>
          <p:cNvPr id="70661" name="Rectangle 5"/>
          <p:cNvSpPr>
            <a:spLocks noChangeArrowheads="1"/>
          </p:cNvSpPr>
          <p:nvPr/>
        </p:nvSpPr>
        <p:spPr bwMode="auto">
          <a:xfrm>
            <a:off x="3913188" y="3903663"/>
            <a:ext cx="1458912" cy="800219"/>
          </a:xfrm>
          <a:prstGeom prst="rect">
            <a:avLst/>
          </a:prstGeom>
          <a:noFill/>
          <a:ln w="6350">
            <a:noFill/>
            <a:miter lim="800000"/>
            <a:headEnd/>
            <a:tailEnd/>
          </a:ln>
          <a:effectLst/>
        </p:spPr>
        <p:txBody>
          <a:bodyPr lIns="0" tIns="0" rIns="0" bIns="0" anchor="ctr">
            <a:spAutoFit/>
          </a:bodyPr>
          <a:lstStyle/>
          <a:p>
            <a:pPr algn="ctr" defTabSz="330200">
              <a:spcBef>
                <a:spcPct val="20000"/>
              </a:spcBef>
              <a:buClr>
                <a:schemeClr val="accent1"/>
              </a:buClr>
              <a:buFont typeface="Wingdings" pitchFamily="2" charset="2"/>
              <a:buNone/>
              <a:tabLst>
                <a:tab pos="8521700" algn="r"/>
              </a:tabLst>
            </a:pPr>
            <a:r>
              <a:rPr lang="zh-CN" altLang="en-US" sz="2600" smtClean="0">
                <a:solidFill>
                  <a:schemeClr val="bg1"/>
                </a:solidFill>
                <a:latin typeface="Verdana" pitchFamily="34" charset="0"/>
                <a:ea typeface="宋体" charset="-122"/>
              </a:rPr>
              <a:t>农校对接盈利</a:t>
            </a:r>
            <a:r>
              <a:rPr lang="zh-CN" altLang="en-US" sz="2600">
                <a:solidFill>
                  <a:schemeClr val="bg1"/>
                </a:solidFill>
                <a:latin typeface="Verdana" pitchFamily="34" charset="0"/>
                <a:ea typeface="宋体" charset="-122"/>
              </a:rPr>
              <a:t>模式</a:t>
            </a:r>
          </a:p>
        </p:txBody>
      </p:sp>
      <p:sp>
        <p:nvSpPr>
          <p:cNvPr id="70662" name="Rectangle 6"/>
          <p:cNvSpPr>
            <a:spLocks noChangeArrowheads="1"/>
          </p:cNvSpPr>
          <p:nvPr/>
        </p:nvSpPr>
        <p:spPr bwMode="auto">
          <a:xfrm>
            <a:off x="5945188" y="3440115"/>
            <a:ext cx="2963862" cy="274637"/>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1800">
                <a:latin typeface="Verdana" pitchFamily="34" charset="0"/>
                <a:ea typeface="宋体" charset="-122"/>
              </a:rPr>
              <a:t>广告费</a:t>
            </a:r>
            <a:endParaRPr lang="en-US" altLang="zh-CN" sz="1800">
              <a:latin typeface="Verdana" pitchFamily="34" charset="0"/>
              <a:ea typeface="宋体" charset="-122"/>
            </a:endParaRPr>
          </a:p>
        </p:txBody>
      </p:sp>
      <p:sp>
        <p:nvSpPr>
          <p:cNvPr id="70663" name="Rectangle 7"/>
          <p:cNvSpPr>
            <a:spLocks noChangeArrowheads="1"/>
          </p:cNvSpPr>
          <p:nvPr/>
        </p:nvSpPr>
        <p:spPr bwMode="auto">
          <a:xfrm>
            <a:off x="957263" y="5143512"/>
            <a:ext cx="2963862" cy="274637"/>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1800">
                <a:latin typeface="Verdana" pitchFamily="34" charset="0"/>
                <a:ea typeface="宋体" charset="-122"/>
              </a:rPr>
              <a:t>供应商认证服务费</a:t>
            </a:r>
            <a:endParaRPr lang="en-US" altLang="zh-CN" sz="1800">
              <a:latin typeface="Verdana" pitchFamily="34" charset="0"/>
              <a:ea typeface="宋体" charset="-122"/>
            </a:endParaRPr>
          </a:p>
        </p:txBody>
      </p:sp>
      <p:sp>
        <p:nvSpPr>
          <p:cNvPr id="70664" name="Rectangle 8"/>
          <p:cNvSpPr>
            <a:spLocks noChangeArrowheads="1"/>
          </p:cNvSpPr>
          <p:nvPr/>
        </p:nvSpPr>
        <p:spPr bwMode="auto">
          <a:xfrm>
            <a:off x="957263" y="3408363"/>
            <a:ext cx="2963862" cy="274637"/>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1800">
                <a:latin typeface="Verdana" pitchFamily="34" charset="0"/>
                <a:ea typeface="宋体" charset="-122"/>
              </a:rPr>
              <a:t>第三方加盟</a:t>
            </a:r>
            <a:r>
              <a:rPr lang="zh-CN" altLang="en-US" sz="1800" smtClean="0">
                <a:latin typeface="Verdana" pitchFamily="34" charset="0"/>
                <a:ea typeface="宋体" charset="-122"/>
              </a:rPr>
              <a:t>采购</a:t>
            </a:r>
            <a:r>
              <a:rPr lang="zh-CN" altLang="en-US" sz="1800" smtClean="0">
                <a:latin typeface="Verdana" pitchFamily="34" charset="0"/>
              </a:rPr>
              <a:t>院校</a:t>
            </a:r>
            <a:r>
              <a:rPr lang="zh-CN" altLang="en-US" sz="1800" smtClean="0">
                <a:latin typeface="Verdana" pitchFamily="34" charset="0"/>
                <a:ea typeface="宋体" charset="-122"/>
              </a:rPr>
              <a:t>会员</a:t>
            </a:r>
            <a:r>
              <a:rPr lang="zh-CN" altLang="en-US" sz="1800">
                <a:latin typeface="Verdana" pitchFamily="34" charset="0"/>
                <a:ea typeface="宋体" charset="-122"/>
              </a:rPr>
              <a:t>费</a:t>
            </a:r>
            <a:endParaRPr lang="en-US" altLang="de-DE" sz="1800">
              <a:latin typeface="Verdana" pitchFamily="34" charset="0"/>
              <a:ea typeface="宋体" charset="-122"/>
            </a:endParaRPr>
          </a:p>
        </p:txBody>
      </p:sp>
      <p:sp>
        <p:nvSpPr>
          <p:cNvPr id="70665" name="Freeform 9"/>
          <p:cNvSpPr>
            <a:spLocks/>
          </p:cNvSpPr>
          <p:nvPr/>
        </p:nvSpPr>
        <p:spPr bwMode="auto">
          <a:xfrm>
            <a:off x="828675" y="4675188"/>
            <a:ext cx="2967038" cy="85725"/>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70666" name="Freeform 10"/>
          <p:cNvSpPr>
            <a:spLocks/>
          </p:cNvSpPr>
          <p:nvPr/>
        </p:nvSpPr>
        <p:spPr bwMode="auto">
          <a:xfrm>
            <a:off x="900113" y="5126038"/>
            <a:ext cx="3379787" cy="452437"/>
          </a:xfrm>
          <a:custGeom>
            <a:avLst/>
            <a:gdLst/>
            <a:ahLst/>
            <a:cxnLst>
              <a:cxn ang="0">
                <a:pos x="2458" y="0"/>
              </a:cxn>
              <a:cxn ang="0">
                <a:pos x="2378" y="287"/>
              </a:cxn>
              <a:cxn ang="0">
                <a:pos x="0" y="287"/>
              </a:cxn>
            </a:cxnLst>
            <a:rect l="0" t="0" r="r" b="b"/>
            <a:pathLst>
              <a:path w="2458" h="287">
                <a:moveTo>
                  <a:pt x="2458" y="0"/>
                </a:moveTo>
                <a:lnTo>
                  <a:pt x="2378" y="287"/>
                </a:lnTo>
                <a:lnTo>
                  <a:pt x="0" y="287"/>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70668" name="Rectangle 12"/>
          <p:cNvSpPr>
            <a:spLocks noChangeArrowheads="1"/>
          </p:cNvSpPr>
          <p:nvPr/>
        </p:nvSpPr>
        <p:spPr bwMode="auto">
          <a:xfrm>
            <a:off x="957263" y="4357694"/>
            <a:ext cx="2963862" cy="274638"/>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1800" smtClean="0">
                <a:latin typeface="Verdana" pitchFamily="34" charset="0"/>
              </a:rPr>
              <a:t>加盟采购院校</a:t>
            </a:r>
            <a:r>
              <a:rPr lang="zh-CN" altLang="en-US" sz="1800" smtClean="0">
                <a:latin typeface="Verdana" pitchFamily="34" charset="0"/>
                <a:ea typeface="宋体" charset="-122"/>
              </a:rPr>
              <a:t>认证</a:t>
            </a:r>
            <a:r>
              <a:rPr lang="zh-CN" altLang="en-US" sz="1800">
                <a:latin typeface="Verdana" pitchFamily="34" charset="0"/>
                <a:ea typeface="宋体" charset="-122"/>
              </a:rPr>
              <a:t>服务费</a:t>
            </a:r>
            <a:endParaRPr lang="en-US" altLang="zh-CN" sz="1800">
              <a:latin typeface="Verdana" pitchFamily="34" charset="0"/>
              <a:ea typeface="宋体" charset="-122"/>
            </a:endParaRPr>
          </a:p>
        </p:txBody>
      </p:sp>
      <p:sp>
        <p:nvSpPr>
          <p:cNvPr id="70669" name="Freeform 13"/>
          <p:cNvSpPr>
            <a:spLocks/>
          </p:cNvSpPr>
          <p:nvPr/>
        </p:nvSpPr>
        <p:spPr bwMode="auto">
          <a:xfrm>
            <a:off x="5014913" y="5122863"/>
            <a:ext cx="3230562" cy="455612"/>
          </a:xfrm>
          <a:custGeom>
            <a:avLst/>
            <a:gdLst/>
            <a:ahLst/>
            <a:cxnLst>
              <a:cxn ang="0">
                <a:pos x="0" y="0"/>
              </a:cxn>
              <a:cxn ang="0">
                <a:pos x="80" y="287"/>
              </a:cxn>
              <a:cxn ang="0">
                <a:pos x="2459" y="283"/>
              </a:cxn>
            </a:cxnLst>
            <a:rect l="0" t="0" r="r" b="b"/>
            <a:pathLst>
              <a:path w="2459" h="287">
                <a:moveTo>
                  <a:pt x="0" y="0"/>
                </a:moveTo>
                <a:lnTo>
                  <a:pt x="80" y="287"/>
                </a:lnTo>
                <a:lnTo>
                  <a:pt x="2459" y="283"/>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70670" name="Freeform 14"/>
          <p:cNvSpPr>
            <a:spLocks/>
          </p:cNvSpPr>
          <p:nvPr/>
        </p:nvSpPr>
        <p:spPr bwMode="auto">
          <a:xfrm flipH="1">
            <a:off x="5499100" y="4665663"/>
            <a:ext cx="2674938" cy="100012"/>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70671" name="Freeform 15"/>
          <p:cNvSpPr>
            <a:spLocks/>
          </p:cNvSpPr>
          <p:nvPr/>
        </p:nvSpPr>
        <p:spPr bwMode="auto">
          <a:xfrm flipV="1">
            <a:off x="900113" y="3830638"/>
            <a:ext cx="2895600" cy="74612"/>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70672" name="Freeform 16"/>
          <p:cNvSpPr>
            <a:spLocks/>
          </p:cNvSpPr>
          <p:nvPr/>
        </p:nvSpPr>
        <p:spPr bwMode="auto">
          <a:xfrm flipH="1" flipV="1">
            <a:off x="5499100" y="3830638"/>
            <a:ext cx="2674938" cy="144462"/>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70673" name="Freeform 17"/>
          <p:cNvSpPr>
            <a:spLocks/>
          </p:cNvSpPr>
          <p:nvPr/>
        </p:nvSpPr>
        <p:spPr bwMode="auto">
          <a:xfrm>
            <a:off x="900113" y="2965450"/>
            <a:ext cx="3414712" cy="430213"/>
          </a:xfrm>
          <a:custGeom>
            <a:avLst/>
            <a:gdLst/>
            <a:ahLst/>
            <a:cxnLst>
              <a:cxn ang="0">
                <a:pos x="2480" y="278"/>
              </a:cxn>
              <a:cxn ang="0">
                <a:pos x="2388" y="0"/>
              </a:cxn>
              <a:cxn ang="0">
                <a:pos x="0" y="2"/>
              </a:cxn>
            </a:cxnLst>
            <a:rect l="0" t="0" r="r" b="b"/>
            <a:pathLst>
              <a:path w="2480" h="278">
                <a:moveTo>
                  <a:pt x="2480" y="278"/>
                </a:moveTo>
                <a:lnTo>
                  <a:pt x="2388" y="0"/>
                </a:lnTo>
                <a:lnTo>
                  <a:pt x="0" y="2"/>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70674" name="Rectangle 18"/>
          <p:cNvSpPr>
            <a:spLocks noChangeArrowheads="1"/>
          </p:cNvSpPr>
          <p:nvPr/>
        </p:nvSpPr>
        <p:spPr bwMode="auto">
          <a:xfrm>
            <a:off x="5945188" y="2582858"/>
            <a:ext cx="2938462" cy="274638"/>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1800">
                <a:latin typeface="Verdana" pitchFamily="34" charset="0"/>
                <a:ea typeface="宋体" charset="-122"/>
              </a:rPr>
              <a:t>物流服务费</a:t>
            </a:r>
            <a:endParaRPr lang="en-US" altLang="zh-CN" sz="1800">
              <a:latin typeface="Verdana" pitchFamily="34" charset="0"/>
              <a:ea typeface="宋体" charset="-122"/>
            </a:endParaRPr>
          </a:p>
        </p:txBody>
      </p:sp>
      <p:sp>
        <p:nvSpPr>
          <p:cNvPr id="70675" name="Freeform 19"/>
          <p:cNvSpPr>
            <a:spLocks/>
          </p:cNvSpPr>
          <p:nvPr/>
        </p:nvSpPr>
        <p:spPr bwMode="auto">
          <a:xfrm flipH="1">
            <a:off x="4978400" y="2954338"/>
            <a:ext cx="3195638" cy="441325"/>
          </a:xfrm>
          <a:custGeom>
            <a:avLst/>
            <a:gdLst/>
            <a:ahLst/>
            <a:cxnLst>
              <a:cxn ang="0">
                <a:pos x="2480" y="278"/>
              </a:cxn>
              <a:cxn ang="0">
                <a:pos x="2388" y="0"/>
              </a:cxn>
              <a:cxn ang="0">
                <a:pos x="0" y="2"/>
              </a:cxn>
            </a:cxnLst>
            <a:rect l="0" t="0" r="r" b="b"/>
            <a:pathLst>
              <a:path w="2480" h="278">
                <a:moveTo>
                  <a:pt x="2480" y="278"/>
                </a:moveTo>
                <a:lnTo>
                  <a:pt x="2388" y="0"/>
                </a:lnTo>
                <a:lnTo>
                  <a:pt x="0" y="2"/>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70677" name="Text Box 21"/>
          <p:cNvSpPr txBox="1">
            <a:spLocks noChangeArrowheads="1"/>
          </p:cNvSpPr>
          <p:nvPr/>
        </p:nvSpPr>
        <p:spPr bwMode="auto">
          <a:xfrm>
            <a:off x="357158" y="1071546"/>
            <a:ext cx="8358246" cy="707886"/>
          </a:xfrm>
          <a:prstGeom prst="rect">
            <a:avLst/>
          </a:prstGeom>
          <a:noFill/>
          <a:ln w="9525">
            <a:noFill/>
            <a:miter lim="800000"/>
            <a:headEnd/>
            <a:tailEnd/>
          </a:ln>
          <a:effectLst/>
        </p:spPr>
        <p:txBody>
          <a:bodyPr wrap="square">
            <a:spAutoFit/>
          </a:bodyPr>
          <a:lstStyle/>
          <a:p>
            <a:pPr eaLnBrk="1" hangingPunct="1">
              <a:spcBef>
                <a:spcPct val="50000"/>
              </a:spcBef>
            </a:pPr>
            <a:r>
              <a:rPr lang="zh-CN" altLang="en-US" sz="2000" smtClean="0"/>
              <a:t>农校对接电子商务为全国高校提供质优价廉的商品信息和交易服务，为供应商提供稳定有保障的销售渠道，在提供价值服务的同时可以获得回报。</a:t>
            </a:r>
            <a:endParaRPr lang="zh-CN" altLang="en-US" sz="2000">
              <a:latin typeface="黑体" pitchFamily="2" charset="-122"/>
              <a:ea typeface="宋体" charset="-122"/>
            </a:endParaRPr>
          </a:p>
        </p:txBody>
      </p:sp>
      <p:sp>
        <p:nvSpPr>
          <p:cNvPr id="70678" name="Rectangle 22"/>
          <p:cNvSpPr>
            <a:spLocks noChangeArrowheads="1"/>
          </p:cNvSpPr>
          <p:nvPr/>
        </p:nvSpPr>
        <p:spPr bwMode="auto">
          <a:xfrm>
            <a:off x="987425" y="2279650"/>
            <a:ext cx="3227385" cy="609398"/>
          </a:xfrm>
          <a:prstGeom prst="rect">
            <a:avLst/>
          </a:prstGeom>
          <a:noFill/>
          <a:ln w="6350">
            <a:noFill/>
            <a:miter lim="800000"/>
            <a:headEnd/>
            <a:tailEnd/>
          </a:ln>
          <a:effectLst/>
        </p:spPr>
        <p:txBody>
          <a:bodyPr wrap="square"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1800">
                <a:latin typeface="Verdana" pitchFamily="34" charset="0"/>
                <a:ea typeface="宋体" charset="-122"/>
              </a:rPr>
              <a:t>按交易额比例向供应商</a:t>
            </a:r>
          </a:p>
          <a:p>
            <a:pPr defTabSz="330200">
              <a:spcBef>
                <a:spcPct val="20000"/>
              </a:spcBef>
              <a:buClr>
                <a:schemeClr val="accent1"/>
              </a:buClr>
              <a:buFont typeface="Wingdings" pitchFamily="2" charset="2"/>
              <a:buNone/>
              <a:tabLst>
                <a:tab pos="8521700" algn="r"/>
              </a:tabLst>
            </a:pPr>
            <a:r>
              <a:rPr lang="zh-CN" altLang="en-US" sz="1800">
                <a:latin typeface="Verdana" pitchFamily="34" charset="0"/>
                <a:ea typeface="宋体" charset="-122"/>
              </a:rPr>
              <a:t>  收取佣金</a:t>
            </a:r>
            <a:endParaRPr lang="en-US" altLang="zh-CN" sz="1800">
              <a:latin typeface="Verdana" pitchFamily="34" charset="0"/>
              <a:ea typeface="宋体" charset="-122"/>
            </a:endParaRPr>
          </a:p>
        </p:txBody>
      </p:sp>
      <p:sp>
        <p:nvSpPr>
          <p:cNvPr id="70680" name="Rectangle 24"/>
          <p:cNvSpPr>
            <a:spLocks noChangeArrowheads="1"/>
          </p:cNvSpPr>
          <p:nvPr/>
        </p:nvSpPr>
        <p:spPr bwMode="auto">
          <a:xfrm>
            <a:off x="5940425" y="5223703"/>
            <a:ext cx="2963863" cy="276999"/>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z="1800" smtClean="0">
                <a:latin typeface="Verdana" pitchFamily="34" charset="0"/>
                <a:ea typeface="宋体" charset="-122"/>
              </a:rPr>
              <a:t>支付平台的资金沉淀</a:t>
            </a:r>
            <a:endParaRPr lang="zh-CN" altLang="en-US" sz="1800">
              <a:latin typeface="Verdana" pitchFamily="34" charset="0"/>
              <a:ea typeface="宋体" charset="-122"/>
            </a:endParaRPr>
          </a:p>
        </p:txBody>
      </p:sp>
      <p:sp>
        <p:nvSpPr>
          <p:cNvPr id="23" name="Rectangle 55"/>
          <p:cNvSpPr>
            <a:spLocks noChangeArrowheads="1"/>
          </p:cNvSpPr>
          <p:nvPr/>
        </p:nvSpPr>
        <p:spPr bwMode="auto">
          <a:xfrm>
            <a:off x="2735262" y="214290"/>
            <a:ext cx="6408738" cy="533400"/>
          </a:xfrm>
          <a:prstGeom prst="rect">
            <a:avLst/>
          </a:prstGeom>
          <a:noFill/>
          <a:ln w="9525">
            <a:noFill/>
            <a:miter lim="800000"/>
            <a:headEnd/>
            <a:tailEnd/>
          </a:ln>
        </p:spPr>
        <p:txBody>
          <a:bodyPr anchor="b"/>
          <a:lstStyle/>
          <a:p>
            <a:r>
              <a:rPr lang="zh-CN" altLang="en-US" sz="2700" b="1">
                <a:latin typeface="宋体" charset="-122"/>
              </a:rPr>
              <a:t>一</a:t>
            </a:r>
            <a:r>
              <a:rPr lang="zh-CN" altLang="en-US" sz="2700" b="1" smtClean="0">
                <a:latin typeface="宋体" charset="-122"/>
              </a:rPr>
              <a:t>、农校对接电子商务的运营模式</a:t>
            </a:r>
            <a:endParaRPr lang="zh-CN" altLang="en-US" sz="1900" b="1">
              <a:latin typeface="宋体" charset="-122"/>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2"/>
          <p:cNvSpPr>
            <a:spLocks noChangeArrowheads="1"/>
          </p:cNvSpPr>
          <p:nvPr/>
        </p:nvSpPr>
        <p:spPr bwMode="gray">
          <a:xfrm>
            <a:off x="2085975" y="1576388"/>
            <a:ext cx="5473700" cy="360362"/>
          </a:xfrm>
          <a:prstGeom prst="roundRect">
            <a:avLst>
              <a:gd name="adj" fmla="val 16667"/>
            </a:avLst>
          </a:prstGeom>
          <a:gradFill rotWithShape="1">
            <a:gsLst>
              <a:gs pos="0">
                <a:schemeClr val="hlink">
                  <a:gamma/>
                  <a:shade val="46275"/>
                  <a:invGamma/>
                </a:schemeClr>
              </a:gs>
              <a:gs pos="100000">
                <a:schemeClr val="hlink"/>
              </a:gs>
            </a:gsLst>
            <a:lin ang="0" scaled="1"/>
          </a:gradFill>
          <a:ln w="9525">
            <a:noFill/>
            <a:round/>
            <a:headEnd/>
            <a:tailEnd/>
          </a:ln>
          <a:effectLst/>
        </p:spPr>
        <p:txBody>
          <a:bodyPr wrap="none" anchor="ctr"/>
          <a:lstStyle/>
          <a:p>
            <a:endParaRPr lang="zh-CN" altLang="en-US" sz="1800"/>
          </a:p>
        </p:txBody>
      </p:sp>
      <p:sp>
        <p:nvSpPr>
          <p:cNvPr id="61443" name="AutoShape 3"/>
          <p:cNvSpPr>
            <a:spLocks noChangeArrowheads="1"/>
          </p:cNvSpPr>
          <p:nvPr/>
        </p:nvSpPr>
        <p:spPr bwMode="gray">
          <a:xfrm>
            <a:off x="2100263" y="3370263"/>
            <a:ext cx="5473700" cy="360362"/>
          </a:xfrm>
          <a:prstGeom prst="roundRect">
            <a:avLst>
              <a:gd name="adj" fmla="val 16667"/>
            </a:avLst>
          </a:prstGeom>
          <a:gradFill rotWithShape="1">
            <a:gsLst>
              <a:gs pos="0">
                <a:schemeClr val="accent1">
                  <a:gamma/>
                  <a:shade val="46275"/>
                  <a:invGamma/>
                </a:schemeClr>
              </a:gs>
              <a:gs pos="100000">
                <a:schemeClr val="accent1"/>
              </a:gs>
            </a:gsLst>
            <a:lin ang="0" scaled="1"/>
          </a:gradFill>
          <a:ln w="9525">
            <a:noFill/>
            <a:round/>
            <a:headEnd/>
            <a:tailEnd/>
          </a:ln>
          <a:effectLst/>
        </p:spPr>
        <p:txBody>
          <a:bodyPr wrap="none" anchor="ctr"/>
          <a:lstStyle/>
          <a:p>
            <a:endParaRPr lang="zh-CN" altLang="en-US" sz="1800"/>
          </a:p>
        </p:txBody>
      </p:sp>
      <p:sp>
        <p:nvSpPr>
          <p:cNvPr id="89094" name="Rectangle 6"/>
          <p:cNvSpPr>
            <a:spLocks noGrp="1" noChangeArrowheads="1"/>
          </p:cNvSpPr>
          <p:nvPr>
            <p:ph type="title" idx="4294967295"/>
          </p:nvPr>
        </p:nvSpPr>
        <p:spPr bwMode="black">
          <a:xfrm>
            <a:off x="395288" y="260350"/>
            <a:ext cx="8207375" cy="609600"/>
          </a:xfrm>
        </p:spPr>
        <p:txBody>
          <a:bodyPr/>
          <a:lstStyle/>
          <a:p>
            <a:pPr algn="ctr" eaLnBrk="1" hangingPunct="1"/>
            <a:r>
              <a:rPr lang="zh-CN" altLang="en-US" smtClean="0">
                <a:latin typeface="Verdana" pitchFamily="34" charset="0"/>
                <a:ea typeface="宋体" charset="-122"/>
              </a:rPr>
              <a:t>目　　录</a:t>
            </a:r>
          </a:p>
        </p:txBody>
      </p:sp>
      <p:sp>
        <p:nvSpPr>
          <p:cNvPr id="89095" name="AutoShape 7"/>
          <p:cNvSpPr>
            <a:spLocks noChangeArrowheads="1"/>
          </p:cNvSpPr>
          <p:nvPr/>
        </p:nvSpPr>
        <p:spPr bwMode="gray">
          <a:xfrm>
            <a:off x="2397125" y="1516063"/>
            <a:ext cx="5919788" cy="46672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农校对接电子商务的运营模式</a:t>
            </a:r>
            <a:endParaRPr lang="en-US" altLang="zh-CN" sz="1800" b="1">
              <a:solidFill>
                <a:schemeClr val="bg1"/>
              </a:solidFill>
            </a:endParaRPr>
          </a:p>
        </p:txBody>
      </p:sp>
      <p:sp>
        <p:nvSpPr>
          <p:cNvPr id="89096" name="AutoShape 8"/>
          <p:cNvSpPr>
            <a:spLocks noChangeArrowheads="1"/>
          </p:cNvSpPr>
          <p:nvPr/>
        </p:nvSpPr>
        <p:spPr bwMode="gray">
          <a:xfrm>
            <a:off x="2417763" y="3284538"/>
            <a:ext cx="6186487" cy="48577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系统架构及运行环境</a:t>
            </a:r>
            <a:endParaRPr lang="en-US" altLang="zh-CN" sz="1800" b="1">
              <a:solidFill>
                <a:schemeClr val="bg1"/>
              </a:solidFill>
            </a:endParaRPr>
          </a:p>
        </p:txBody>
      </p:sp>
      <p:sp>
        <p:nvSpPr>
          <p:cNvPr id="89097" name="AutoShape 9"/>
          <p:cNvSpPr>
            <a:spLocks noChangeArrowheads="1"/>
          </p:cNvSpPr>
          <p:nvPr/>
        </p:nvSpPr>
        <p:spPr bwMode="gray">
          <a:xfrm>
            <a:off x="2408238" y="4162425"/>
            <a:ext cx="6340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项目实施及售后服务</a:t>
            </a:r>
            <a:endParaRPr lang="zh-CN" altLang="en-US" sz="1800" b="1">
              <a:solidFill>
                <a:schemeClr val="bg1"/>
              </a:solidFill>
            </a:endParaRPr>
          </a:p>
        </p:txBody>
      </p:sp>
      <p:sp>
        <p:nvSpPr>
          <p:cNvPr id="89098" name="AutoShape 10"/>
          <p:cNvSpPr>
            <a:spLocks noChangeArrowheads="1"/>
          </p:cNvSpPr>
          <p:nvPr/>
        </p:nvSpPr>
        <p:spPr bwMode="gray">
          <a:xfrm>
            <a:off x="2484438" y="5033963"/>
            <a:ext cx="5832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供应商（分销）管理系统简介</a:t>
            </a:r>
            <a:endParaRPr lang="zh-CN" altLang="en-US" sz="1800" b="1">
              <a:solidFill>
                <a:schemeClr val="bg1"/>
              </a:solidFill>
            </a:endParaRPr>
          </a:p>
        </p:txBody>
      </p:sp>
      <p:sp>
        <p:nvSpPr>
          <p:cNvPr id="61451" name="AutoShape 11"/>
          <p:cNvSpPr>
            <a:spLocks noChangeArrowheads="1"/>
          </p:cNvSpPr>
          <p:nvPr/>
        </p:nvSpPr>
        <p:spPr bwMode="gray">
          <a:xfrm>
            <a:off x="1646238" y="1376363"/>
            <a:ext cx="685800" cy="685800"/>
          </a:xfrm>
          <a:prstGeom prst="diamond">
            <a:avLst/>
          </a:prstGeom>
          <a:solidFill>
            <a:schemeClr val="hlink"/>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ko-KR" sz="2400" b="1">
                <a:solidFill>
                  <a:schemeClr val="bg1"/>
                </a:solidFill>
                <a:latin typeface="Arial" charset="0"/>
                <a:ea typeface="굴림" pitchFamily="34" charset="-127"/>
              </a:rPr>
              <a:t>1</a:t>
            </a:r>
          </a:p>
        </p:txBody>
      </p:sp>
      <p:sp>
        <p:nvSpPr>
          <p:cNvPr id="61452" name="AutoShape 12"/>
          <p:cNvSpPr>
            <a:spLocks noChangeArrowheads="1"/>
          </p:cNvSpPr>
          <p:nvPr/>
        </p:nvSpPr>
        <p:spPr bwMode="gray">
          <a:xfrm>
            <a:off x="1646238" y="3151188"/>
            <a:ext cx="685800" cy="685800"/>
          </a:xfrm>
          <a:prstGeom prst="diamond">
            <a:avLst/>
          </a:prstGeom>
          <a:solidFill>
            <a:schemeClr val="accent1"/>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chemeClr val="bg1"/>
                </a:solidFill>
                <a:latin typeface="Arial" charset="0"/>
                <a:ea typeface="굴림" pitchFamily="34" charset="-127"/>
              </a:rPr>
              <a:t>3</a:t>
            </a:r>
          </a:p>
        </p:txBody>
      </p:sp>
      <p:sp>
        <p:nvSpPr>
          <p:cNvPr id="2" name="AutoShape 3"/>
          <p:cNvSpPr>
            <a:spLocks noChangeArrowheads="1"/>
          </p:cNvSpPr>
          <p:nvPr/>
        </p:nvSpPr>
        <p:spPr bwMode="gray">
          <a:xfrm>
            <a:off x="2051050" y="2493963"/>
            <a:ext cx="5473700" cy="360362"/>
          </a:xfrm>
          <a:prstGeom prst="roundRect">
            <a:avLst>
              <a:gd name="adj" fmla="val 16667"/>
            </a:avLst>
          </a:prstGeom>
          <a:solidFill>
            <a:srgbClr val="0066FF"/>
          </a:solidFill>
          <a:ln w="9525">
            <a:noFill/>
            <a:round/>
            <a:headEnd/>
            <a:tailEnd/>
          </a:ln>
        </p:spPr>
        <p:txBody>
          <a:bodyPr wrap="none" anchor="ctr"/>
          <a:lstStyle/>
          <a:p>
            <a:endParaRPr lang="zh-CN" altLang="en-US" sz="1800"/>
          </a:p>
        </p:txBody>
      </p:sp>
      <p:sp>
        <p:nvSpPr>
          <p:cNvPr id="89104" name="AutoShape 8"/>
          <p:cNvSpPr>
            <a:spLocks noChangeArrowheads="1"/>
          </p:cNvSpPr>
          <p:nvPr/>
        </p:nvSpPr>
        <p:spPr bwMode="gray">
          <a:xfrm>
            <a:off x="2419350" y="2463800"/>
            <a:ext cx="5897563" cy="46672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农校对接电子商务系统解决方案</a:t>
            </a:r>
            <a:endParaRPr lang="en-US" altLang="zh-CN" sz="1800" b="1">
              <a:solidFill>
                <a:schemeClr val="bg1"/>
              </a:solidFill>
            </a:endParaRPr>
          </a:p>
        </p:txBody>
      </p:sp>
      <p:sp>
        <p:nvSpPr>
          <p:cNvPr id="3" name="AutoShape 12"/>
          <p:cNvSpPr>
            <a:spLocks noChangeArrowheads="1"/>
          </p:cNvSpPr>
          <p:nvPr/>
        </p:nvSpPr>
        <p:spPr bwMode="gray">
          <a:xfrm>
            <a:off x="1647825" y="2311400"/>
            <a:ext cx="685800" cy="685800"/>
          </a:xfrm>
          <a:prstGeom prst="diamond">
            <a:avLst/>
          </a:prstGeom>
          <a:solidFill>
            <a:srgbClr val="0066FF"/>
          </a:solidFill>
          <a:ln w="38100">
            <a:solidFill>
              <a:srgbClr val="FF3300"/>
            </a:solidFill>
            <a:miter lim="800000"/>
            <a:headEnd/>
            <a:tailEnd/>
          </a:ln>
          <a:effectLst>
            <a:outerShdw sy="50000" rotWithShape="0">
              <a:srgbClr val="808080">
                <a:alpha val="50000"/>
              </a:srgbClr>
            </a:outerShdw>
          </a:effectLst>
        </p:spPr>
        <p:txBody>
          <a:bodyPr wrap="none" anchor="ctr"/>
          <a:lstStyle/>
          <a:p>
            <a:pPr algn="ctr"/>
            <a:r>
              <a:rPr lang="en-US" altLang="ko-KR" sz="2400" b="1">
                <a:solidFill>
                  <a:srgbClr val="FF0000"/>
                </a:solidFill>
                <a:latin typeface="Arial" charset="0"/>
                <a:ea typeface="굴림" pitchFamily="34" charset="-127"/>
              </a:rPr>
              <a:t>2</a:t>
            </a:r>
          </a:p>
        </p:txBody>
      </p:sp>
      <p:sp>
        <p:nvSpPr>
          <p:cNvPr id="22" name="AutoShape 4"/>
          <p:cNvSpPr>
            <a:spLocks noChangeArrowheads="1"/>
          </p:cNvSpPr>
          <p:nvPr/>
        </p:nvSpPr>
        <p:spPr bwMode="gray">
          <a:xfrm>
            <a:off x="2085975" y="4221163"/>
            <a:ext cx="5473700" cy="360362"/>
          </a:xfrm>
          <a:prstGeom prst="roundRect">
            <a:avLst>
              <a:gd name="adj" fmla="val 16667"/>
            </a:avLst>
          </a:prstGeom>
          <a:gradFill rotWithShape="1">
            <a:gsLst>
              <a:gs pos="0">
                <a:schemeClr val="accent2">
                  <a:gamma/>
                  <a:shade val="46275"/>
                  <a:invGamma/>
                </a:schemeClr>
              </a:gs>
              <a:gs pos="100000">
                <a:schemeClr val="accent2"/>
              </a:gs>
            </a:gsLst>
            <a:lin ang="0" scaled="1"/>
          </a:gradFill>
          <a:ln w="9525">
            <a:noFill/>
            <a:round/>
            <a:headEnd/>
            <a:tailEnd/>
          </a:ln>
          <a:effectLst/>
        </p:spPr>
        <p:txBody>
          <a:bodyPr wrap="none" anchor="ctr"/>
          <a:lstStyle/>
          <a:p>
            <a:endParaRPr lang="zh-CN" altLang="en-US" sz="1800"/>
          </a:p>
        </p:txBody>
      </p:sp>
      <p:sp>
        <p:nvSpPr>
          <p:cNvPr id="23" name="AutoShape 5"/>
          <p:cNvSpPr>
            <a:spLocks noChangeArrowheads="1"/>
          </p:cNvSpPr>
          <p:nvPr/>
        </p:nvSpPr>
        <p:spPr bwMode="gray">
          <a:xfrm>
            <a:off x="2085975" y="5099050"/>
            <a:ext cx="5473700" cy="360363"/>
          </a:xfrm>
          <a:prstGeom prst="roundRect">
            <a:avLst>
              <a:gd name="adj" fmla="val 16667"/>
            </a:avLst>
          </a:prstGeom>
          <a:gradFill rotWithShape="1">
            <a:gsLst>
              <a:gs pos="0">
                <a:schemeClr val="folHlink">
                  <a:gamma/>
                  <a:shade val="46275"/>
                  <a:invGamma/>
                </a:schemeClr>
              </a:gs>
              <a:gs pos="100000">
                <a:schemeClr val="folHlink"/>
              </a:gs>
            </a:gsLst>
            <a:lin ang="0" scaled="1"/>
          </a:gradFill>
          <a:ln w="9525">
            <a:noFill/>
            <a:round/>
            <a:headEnd/>
            <a:tailEnd/>
          </a:ln>
          <a:effectLst/>
        </p:spPr>
        <p:txBody>
          <a:bodyPr wrap="none" anchor="ctr"/>
          <a:lstStyle/>
          <a:p>
            <a:endParaRPr lang="zh-CN" altLang="en-US" sz="1800"/>
          </a:p>
        </p:txBody>
      </p:sp>
      <p:sp>
        <p:nvSpPr>
          <p:cNvPr id="24" name="AutoShape 9"/>
          <p:cNvSpPr>
            <a:spLocks noChangeArrowheads="1"/>
          </p:cNvSpPr>
          <p:nvPr/>
        </p:nvSpPr>
        <p:spPr bwMode="gray">
          <a:xfrm>
            <a:off x="2408238" y="4162425"/>
            <a:ext cx="6340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资金与支付管理系统</a:t>
            </a:r>
            <a:endParaRPr lang="zh-CN" altLang="en-US" sz="1800" b="1">
              <a:solidFill>
                <a:schemeClr val="bg1"/>
              </a:solidFill>
            </a:endParaRPr>
          </a:p>
        </p:txBody>
      </p:sp>
      <p:sp>
        <p:nvSpPr>
          <p:cNvPr id="25" name="AutoShape 10"/>
          <p:cNvSpPr>
            <a:spLocks noChangeArrowheads="1"/>
          </p:cNvSpPr>
          <p:nvPr/>
        </p:nvSpPr>
        <p:spPr bwMode="gray">
          <a:xfrm>
            <a:off x="2484438" y="5033963"/>
            <a:ext cx="5832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供应商（分销）管理系统</a:t>
            </a:r>
            <a:endParaRPr lang="zh-CN" altLang="en-US" sz="1800" b="1">
              <a:solidFill>
                <a:schemeClr val="bg1"/>
              </a:solidFill>
            </a:endParaRPr>
          </a:p>
        </p:txBody>
      </p:sp>
      <p:sp>
        <p:nvSpPr>
          <p:cNvPr id="26" name="AutoShape 13"/>
          <p:cNvSpPr>
            <a:spLocks noChangeArrowheads="1"/>
          </p:cNvSpPr>
          <p:nvPr/>
        </p:nvSpPr>
        <p:spPr bwMode="gray">
          <a:xfrm>
            <a:off x="1646238" y="4065588"/>
            <a:ext cx="685800" cy="685800"/>
          </a:xfrm>
          <a:prstGeom prst="diamond">
            <a:avLst/>
          </a:prstGeom>
          <a:solidFill>
            <a:schemeClr val="accent2"/>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chemeClr val="bg1"/>
                </a:solidFill>
                <a:latin typeface="Arial" charset="0"/>
                <a:ea typeface="굴림" pitchFamily="34" charset="-127"/>
              </a:rPr>
              <a:t>4</a:t>
            </a:r>
            <a:endParaRPr lang="en-US" altLang="ko-KR" sz="2400" b="1">
              <a:solidFill>
                <a:schemeClr val="bg1"/>
              </a:solidFill>
              <a:latin typeface="Arial" charset="0"/>
              <a:ea typeface="굴림" pitchFamily="34" charset="-127"/>
            </a:endParaRPr>
          </a:p>
        </p:txBody>
      </p:sp>
      <p:sp>
        <p:nvSpPr>
          <p:cNvPr id="27" name="AutoShape 14"/>
          <p:cNvSpPr>
            <a:spLocks noChangeArrowheads="1"/>
          </p:cNvSpPr>
          <p:nvPr/>
        </p:nvSpPr>
        <p:spPr bwMode="gray">
          <a:xfrm>
            <a:off x="1646238" y="4903788"/>
            <a:ext cx="685800" cy="685800"/>
          </a:xfrm>
          <a:prstGeom prst="diamond">
            <a:avLst/>
          </a:prstGeom>
          <a:solidFill>
            <a:schemeClr val="folHlink"/>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rgbClr val="FFFFFF"/>
                </a:solidFill>
                <a:latin typeface="Arial" charset="0"/>
                <a:ea typeface="굴림" pitchFamily="34" charset="-127"/>
              </a:rPr>
              <a:t>5</a:t>
            </a:r>
            <a:endParaRPr lang="en-US" altLang="ko-KR" sz="2400" b="1">
              <a:solidFill>
                <a:srgbClr val="FFFFFF"/>
              </a:solidFill>
              <a:latin typeface="Arial" charset="0"/>
              <a:ea typeface="굴림" pitchFamily="34" charset="-127"/>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grpSp>
        <p:nvGrpSpPr>
          <p:cNvPr id="142359" name="Group 23"/>
          <p:cNvGrpSpPr>
            <a:grpSpLocks/>
          </p:cNvGrpSpPr>
          <p:nvPr/>
        </p:nvGrpSpPr>
        <p:grpSpPr bwMode="auto">
          <a:xfrm rot="-1297425" flipH="1" flipV="1">
            <a:off x="7197725" y="2533650"/>
            <a:ext cx="687388" cy="168275"/>
            <a:chOff x="2532" y="1051"/>
            <a:chExt cx="893" cy="246"/>
          </a:xfrm>
        </p:grpSpPr>
        <p:grpSp>
          <p:nvGrpSpPr>
            <p:cNvPr id="142360" name="Group 24"/>
            <p:cNvGrpSpPr>
              <a:grpSpLocks/>
            </p:cNvGrpSpPr>
            <p:nvPr/>
          </p:nvGrpSpPr>
          <p:grpSpPr bwMode="auto">
            <a:xfrm>
              <a:off x="2532" y="1051"/>
              <a:ext cx="743" cy="185"/>
              <a:chOff x="1565" y="2568"/>
              <a:chExt cx="1118" cy="279"/>
            </a:xfrm>
          </p:grpSpPr>
          <p:sp>
            <p:nvSpPr>
              <p:cNvPr id="142361" name="AutoShape 25"/>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2362" name="AutoShape 26"/>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2363" name="AutoShape 27"/>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2364" name="AutoShape 28"/>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142365" name="Group 29"/>
            <p:cNvGrpSpPr>
              <a:grpSpLocks/>
            </p:cNvGrpSpPr>
            <p:nvPr/>
          </p:nvGrpSpPr>
          <p:grpSpPr bwMode="auto">
            <a:xfrm rot="1353540">
              <a:off x="2682" y="1111"/>
              <a:ext cx="743" cy="186"/>
              <a:chOff x="1565" y="2568"/>
              <a:chExt cx="1118" cy="279"/>
            </a:xfrm>
          </p:grpSpPr>
          <p:sp>
            <p:nvSpPr>
              <p:cNvPr id="142366" name="AutoShape 30"/>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2367" name="AutoShape 31"/>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2368" name="AutoShape 32"/>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2369" name="AutoShape 33"/>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142419" name="Group 83"/>
          <p:cNvGrpSpPr>
            <a:grpSpLocks/>
          </p:cNvGrpSpPr>
          <p:nvPr/>
        </p:nvGrpSpPr>
        <p:grpSpPr bwMode="auto">
          <a:xfrm>
            <a:off x="4514850" y="1484313"/>
            <a:ext cx="2611438" cy="4808537"/>
            <a:chOff x="2844" y="935"/>
            <a:chExt cx="1645" cy="3029"/>
          </a:xfrm>
        </p:grpSpPr>
        <p:sp>
          <p:nvSpPr>
            <p:cNvPr id="142353" name="Freeform 17"/>
            <p:cNvSpPr>
              <a:spLocks noChangeAspect="1"/>
            </p:cNvSpPr>
            <p:nvPr/>
          </p:nvSpPr>
          <p:spPr bwMode="auto">
            <a:xfrm>
              <a:off x="2844" y="935"/>
              <a:ext cx="1645" cy="3029"/>
            </a:xfrm>
            <a:custGeom>
              <a:avLst/>
              <a:gdLst/>
              <a:ahLst/>
              <a:cxnLst>
                <a:cxn ang="0">
                  <a:pos x="165" y="636"/>
                </a:cxn>
                <a:cxn ang="0">
                  <a:pos x="230" y="645"/>
                </a:cxn>
                <a:cxn ang="0">
                  <a:pos x="291" y="659"/>
                </a:cxn>
                <a:cxn ang="0">
                  <a:pos x="351" y="679"/>
                </a:cxn>
                <a:cxn ang="0">
                  <a:pos x="421" y="711"/>
                </a:cxn>
                <a:cxn ang="0">
                  <a:pos x="486" y="753"/>
                </a:cxn>
                <a:cxn ang="0">
                  <a:pos x="547" y="801"/>
                </a:cxn>
                <a:cxn ang="0">
                  <a:pos x="590" y="844"/>
                </a:cxn>
                <a:cxn ang="0">
                  <a:pos x="646" y="917"/>
                </a:cxn>
                <a:cxn ang="0">
                  <a:pos x="679" y="969"/>
                </a:cxn>
                <a:cxn ang="0">
                  <a:pos x="706" y="1024"/>
                </a:cxn>
                <a:cxn ang="0">
                  <a:pos x="727" y="1084"/>
                </a:cxn>
                <a:cxn ang="0">
                  <a:pos x="743" y="1145"/>
                </a:cxn>
                <a:cxn ang="0">
                  <a:pos x="752" y="1209"/>
                </a:cxn>
                <a:cxn ang="0">
                  <a:pos x="756" y="1274"/>
                </a:cxn>
                <a:cxn ang="0">
                  <a:pos x="753" y="1331"/>
                </a:cxn>
                <a:cxn ang="0">
                  <a:pos x="740" y="1415"/>
                </a:cxn>
                <a:cxn ang="0">
                  <a:pos x="716" y="1494"/>
                </a:cxn>
                <a:cxn ang="0">
                  <a:pos x="683" y="1570"/>
                </a:cxn>
                <a:cxn ang="0">
                  <a:pos x="624" y="1661"/>
                </a:cxn>
                <a:cxn ang="0">
                  <a:pos x="590" y="1703"/>
                </a:cxn>
                <a:cxn ang="0">
                  <a:pos x="532" y="1759"/>
                </a:cxn>
                <a:cxn ang="0">
                  <a:pos x="456" y="1815"/>
                </a:cxn>
                <a:cxn ang="0">
                  <a:pos x="372" y="1860"/>
                </a:cxn>
                <a:cxn ang="0">
                  <a:pos x="280" y="1892"/>
                </a:cxn>
                <a:cxn ang="0">
                  <a:pos x="0" y="2230"/>
                </a:cxn>
                <a:cxn ang="0">
                  <a:pos x="333" y="2531"/>
                </a:cxn>
                <a:cxn ang="0">
                  <a:pos x="449" y="2505"/>
                </a:cxn>
                <a:cxn ang="0">
                  <a:pos x="560" y="2468"/>
                </a:cxn>
                <a:cxn ang="0">
                  <a:pos x="666" y="2422"/>
                </a:cxn>
                <a:cxn ang="0">
                  <a:pos x="768" y="2367"/>
                </a:cxn>
                <a:cxn ang="0">
                  <a:pos x="864" y="2302"/>
                </a:cxn>
                <a:cxn ang="0">
                  <a:pos x="952" y="2231"/>
                </a:cxn>
                <a:cxn ang="0">
                  <a:pos x="1035" y="2151"/>
                </a:cxn>
                <a:cxn ang="0">
                  <a:pos x="1110" y="2065"/>
                </a:cxn>
                <a:cxn ang="0">
                  <a:pos x="1177" y="1971"/>
                </a:cxn>
                <a:cxn ang="0">
                  <a:pos x="1235" y="1872"/>
                </a:cxn>
                <a:cxn ang="0">
                  <a:pos x="1285" y="1767"/>
                </a:cxn>
                <a:cxn ang="0">
                  <a:pos x="1326" y="1657"/>
                </a:cxn>
                <a:cxn ang="0">
                  <a:pos x="1356" y="1544"/>
                </a:cxn>
                <a:cxn ang="0">
                  <a:pos x="1375" y="1426"/>
                </a:cxn>
                <a:cxn ang="0">
                  <a:pos x="1384" y="1304"/>
                </a:cxn>
                <a:cxn ang="0">
                  <a:pos x="1380" y="1175"/>
                </a:cxn>
                <a:cxn ang="0">
                  <a:pos x="1364" y="1048"/>
                </a:cxn>
                <a:cxn ang="0">
                  <a:pos x="1336" y="925"/>
                </a:cxn>
                <a:cxn ang="0">
                  <a:pos x="1295" y="806"/>
                </a:cxn>
                <a:cxn ang="0">
                  <a:pos x="1244" y="693"/>
                </a:cxn>
                <a:cxn ang="0">
                  <a:pos x="1182" y="587"/>
                </a:cxn>
                <a:cxn ang="0">
                  <a:pos x="1110" y="487"/>
                </a:cxn>
                <a:cxn ang="0">
                  <a:pos x="1030" y="394"/>
                </a:cxn>
                <a:cxn ang="0">
                  <a:pos x="941" y="310"/>
                </a:cxn>
                <a:cxn ang="0">
                  <a:pos x="845" y="234"/>
                </a:cxn>
                <a:cxn ang="0">
                  <a:pos x="741" y="168"/>
                </a:cxn>
                <a:cxn ang="0">
                  <a:pos x="630" y="112"/>
                </a:cxn>
                <a:cxn ang="0">
                  <a:pos x="515" y="66"/>
                </a:cxn>
                <a:cxn ang="0">
                  <a:pos x="394" y="32"/>
                </a:cxn>
                <a:cxn ang="0">
                  <a:pos x="268" y="10"/>
                </a:cxn>
                <a:cxn ang="0">
                  <a:pos x="138" y="0"/>
                </a:cxn>
              </a:cxnLst>
              <a:rect l="0" t="0" r="r" b="b"/>
              <a:pathLst>
                <a:path w="1384" h="2543">
                  <a:moveTo>
                    <a:pt x="114" y="635"/>
                  </a:moveTo>
                  <a:lnTo>
                    <a:pt x="117" y="635"/>
                  </a:lnTo>
                  <a:lnTo>
                    <a:pt x="149" y="635"/>
                  </a:lnTo>
                  <a:lnTo>
                    <a:pt x="165" y="636"/>
                  </a:lnTo>
                  <a:lnTo>
                    <a:pt x="181" y="638"/>
                  </a:lnTo>
                  <a:lnTo>
                    <a:pt x="198" y="640"/>
                  </a:lnTo>
                  <a:lnTo>
                    <a:pt x="214" y="642"/>
                  </a:lnTo>
                  <a:lnTo>
                    <a:pt x="230" y="645"/>
                  </a:lnTo>
                  <a:lnTo>
                    <a:pt x="246" y="648"/>
                  </a:lnTo>
                  <a:lnTo>
                    <a:pt x="261" y="651"/>
                  </a:lnTo>
                  <a:lnTo>
                    <a:pt x="276" y="655"/>
                  </a:lnTo>
                  <a:lnTo>
                    <a:pt x="291" y="659"/>
                  </a:lnTo>
                  <a:lnTo>
                    <a:pt x="306" y="663"/>
                  </a:lnTo>
                  <a:lnTo>
                    <a:pt x="321" y="668"/>
                  </a:lnTo>
                  <a:lnTo>
                    <a:pt x="336" y="673"/>
                  </a:lnTo>
                  <a:lnTo>
                    <a:pt x="351" y="679"/>
                  </a:lnTo>
                  <a:lnTo>
                    <a:pt x="366" y="685"/>
                  </a:lnTo>
                  <a:lnTo>
                    <a:pt x="380" y="691"/>
                  </a:lnTo>
                  <a:lnTo>
                    <a:pt x="394" y="697"/>
                  </a:lnTo>
                  <a:lnTo>
                    <a:pt x="421" y="711"/>
                  </a:lnTo>
                  <a:lnTo>
                    <a:pt x="448" y="728"/>
                  </a:lnTo>
                  <a:lnTo>
                    <a:pt x="461" y="736"/>
                  </a:lnTo>
                  <a:lnTo>
                    <a:pt x="474" y="744"/>
                  </a:lnTo>
                  <a:lnTo>
                    <a:pt x="486" y="753"/>
                  </a:lnTo>
                  <a:lnTo>
                    <a:pt x="498" y="762"/>
                  </a:lnTo>
                  <a:lnTo>
                    <a:pt x="512" y="771"/>
                  </a:lnTo>
                  <a:lnTo>
                    <a:pt x="523" y="781"/>
                  </a:lnTo>
                  <a:lnTo>
                    <a:pt x="547" y="801"/>
                  </a:lnTo>
                  <a:lnTo>
                    <a:pt x="558" y="811"/>
                  </a:lnTo>
                  <a:lnTo>
                    <a:pt x="569" y="822"/>
                  </a:lnTo>
                  <a:lnTo>
                    <a:pt x="579" y="833"/>
                  </a:lnTo>
                  <a:lnTo>
                    <a:pt x="590" y="844"/>
                  </a:lnTo>
                  <a:lnTo>
                    <a:pt x="610" y="867"/>
                  </a:lnTo>
                  <a:lnTo>
                    <a:pt x="619" y="880"/>
                  </a:lnTo>
                  <a:lnTo>
                    <a:pt x="628" y="892"/>
                  </a:lnTo>
                  <a:lnTo>
                    <a:pt x="646" y="917"/>
                  </a:lnTo>
                  <a:lnTo>
                    <a:pt x="655" y="929"/>
                  </a:lnTo>
                  <a:lnTo>
                    <a:pt x="663" y="942"/>
                  </a:lnTo>
                  <a:lnTo>
                    <a:pt x="671" y="956"/>
                  </a:lnTo>
                  <a:lnTo>
                    <a:pt x="679" y="969"/>
                  </a:lnTo>
                  <a:lnTo>
                    <a:pt x="686" y="983"/>
                  </a:lnTo>
                  <a:lnTo>
                    <a:pt x="693" y="996"/>
                  </a:lnTo>
                  <a:lnTo>
                    <a:pt x="699" y="1010"/>
                  </a:lnTo>
                  <a:lnTo>
                    <a:pt x="706" y="1024"/>
                  </a:lnTo>
                  <a:lnTo>
                    <a:pt x="712" y="1040"/>
                  </a:lnTo>
                  <a:lnTo>
                    <a:pt x="717" y="1054"/>
                  </a:lnTo>
                  <a:lnTo>
                    <a:pt x="722" y="1069"/>
                  </a:lnTo>
                  <a:lnTo>
                    <a:pt x="727" y="1084"/>
                  </a:lnTo>
                  <a:lnTo>
                    <a:pt x="731" y="1099"/>
                  </a:lnTo>
                  <a:lnTo>
                    <a:pt x="736" y="1114"/>
                  </a:lnTo>
                  <a:lnTo>
                    <a:pt x="739" y="1129"/>
                  </a:lnTo>
                  <a:lnTo>
                    <a:pt x="743" y="1145"/>
                  </a:lnTo>
                  <a:lnTo>
                    <a:pt x="746" y="1160"/>
                  </a:lnTo>
                  <a:lnTo>
                    <a:pt x="748" y="1176"/>
                  </a:lnTo>
                  <a:lnTo>
                    <a:pt x="750" y="1192"/>
                  </a:lnTo>
                  <a:lnTo>
                    <a:pt x="752" y="1209"/>
                  </a:lnTo>
                  <a:lnTo>
                    <a:pt x="754" y="1225"/>
                  </a:lnTo>
                  <a:lnTo>
                    <a:pt x="755" y="1241"/>
                  </a:lnTo>
                  <a:lnTo>
                    <a:pt x="755" y="1257"/>
                  </a:lnTo>
                  <a:lnTo>
                    <a:pt x="756" y="1274"/>
                  </a:lnTo>
                  <a:lnTo>
                    <a:pt x="755" y="1288"/>
                  </a:lnTo>
                  <a:lnTo>
                    <a:pt x="755" y="1302"/>
                  </a:lnTo>
                  <a:lnTo>
                    <a:pt x="754" y="1317"/>
                  </a:lnTo>
                  <a:lnTo>
                    <a:pt x="753" y="1331"/>
                  </a:lnTo>
                  <a:lnTo>
                    <a:pt x="752" y="1345"/>
                  </a:lnTo>
                  <a:lnTo>
                    <a:pt x="750" y="1360"/>
                  </a:lnTo>
                  <a:lnTo>
                    <a:pt x="746" y="1388"/>
                  </a:lnTo>
                  <a:lnTo>
                    <a:pt x="740" y="1415"/>
                  </a:lnTo>
                  <a:lnTo>
                    <a:pt x="733" y="1442"/>
                  </a:lnTo>
                  <a:lnTo>
                    <a:pt x="725" y="1469"/>
                  </a:lnTo>
                  <a:lnTo>
                    <a:pt x="721" y="1482"/>
                  </a:lnTo>
                  <a:lnTo>
                    <a:pt x="716" y="1494"/>
                  </a:lnTo>
                  <a:lnTo>
                    <a:pt x="706" y="1521"/>
                  </a:lnTo>
                  <a:lnTo>
                    <a:pt x="695" y="1546"/>
                  </a:lnTo>
                  <a:lnTo>
                    <a:pt x="690" y="1558"/>
                  </a:lnTo>
                  <a:lnTo>
                    <a:pt x="683" y="1570"/>
                  </a:lnTo>
                  <a:lnTo>
                    <a:pt x="670" y="1594"/>
                  </a:lnTo>
                  <a:lnTo>
                    <a:pt x="655" y="1617"/>
                  </a:lnTo>
                  <a:lnTo>
                    <a:pt x="640" y="1639"/>
                  </a:lnTo>
                  <a:lnTo>
                    <a:pt x="624" y="1661"/>
                  </a:lnTo>
                  <a:lnTo>
                    <a:pt x="616" y="1672"/>
                  </a:lnTo>
                  <a:lnTo>
                    <a:pt x="608" y="1683"/>
                  </a:lnTo>
                  <a:lnTo>
                    <a:pt x="599" y="1693"/>
                  </a:lnTo>
                  <a:lnTo>
                    <a:pt x="590" y="1703"/>
                  </a:lnTo>
                  <a:lnTo>
                    <a:pt x="581" y="1713"/>
                  </a:lnTo>
                  <a:lnTo>
                    <a:pt x="572" y="1723"/>
                  </a:lnTo>
                  <a:lnTo>
                    <a:pt x="552" y="1741"/>
                  </a:lnTo>
                  <a:lnTo>
                    <a:pt x="532" y="1759"/>
                  </a:lnTo>
                  <a:lnTo>
                    <a:pt x="512" y="1776"/>
                  </a:lnTo>
                  <a:lnTo>
                    <a:pt x="489" y="1793"/>
                  </a:lnTo>
                  <a:lnTo>
                    <a:pt x="467" y="1808"/>
                  </a:lnTo>
                  <a:lnTo>
                    <a:pt x="456" y="1815"/>
                  </a:lnTo>
                  <a:lnTo>
                    <a:pt x="444" y="1822"/>
                  </a:lnTo>
                  <a:lnTo>
                    <a:pt x="421" y="1837"/>
                  </a:lnTo>
                  <a:lnTo>
                    <a:pt x="396" y="1849"/>
                  </a:lnTo>
                  <a:lnTo>
                    <a:pt x="372" y="1860"/>
                  </a:lnTo>
                  <a:lnTo>
                    <a:pt x="346" y="1871"/>
                  </a:lnTo>
                  <a:lnTo>
                    <a:pt x="320" y="1880"/>
                  </a:lnTo>
                  <a:lnTo>
                    <a:pt x="294" y="1888"/>
                  </a:lnTo>
                  <a:lnTo>
                    <a:pt x="280" y="1892"/>
                  </a:lnTo>
                  <a:lnTo>
                    <a:pt x="267" y="1895"/>
                  </a:lnTo>
                  <a:lnTo>
                    <a:pt x="253" y="1898"/>
                  </a:lnTo>
                  <a:lnTo>
                    <a:pt x="240" y="1901"/>
                  </a:lnTo>
                  <a:lnTo>
                    <a:pt x="0" y="2230"/>
                  </a:lnTo>
                  <a:lnTo>
                    <a:pt x="244" y="2543"/>
                  </a:lnTo>
                  <a:lnTo>
                    <a:pt x="274" y="2540"/>
                  </a:lnTo>
                  <a:lnTo>
                    <a:pt x="304" y="2535"/>
                  </a:lnTo>
                  <a:lnTo>
                    <a:pt x="333" y="2531"/>
                  </a:lnTo>
                  <a:lnTo>
                    <a:pt x="363" y="2525"/>
                  </a:lnTo>
                  <a:lnTo>
                    <a:pt x="392" y="2519"/>
                  </a:lnTo>
                  <a:lnTo>
                    <a:pt x="420" y="2512"/>
                  </a:lnTo>
                  <a:lnTo>
                    <a:pt x="449" y="2505"/>
                  </a:lnTo>
                  <a:lnTo>
                    <a:pt x="477" y="2497"/>
                  </a:lnTo>
                  <a:lnTo>
                    <a:pt x="505" y="2488"/>
                  </a:lnTo>
                  <a:lnTo>
                    <a:pt x="533" y="2479"/>
                  </a:lnTo>
                  <a:lnTo>
                    <a:pt x="560" y="2468"/>
                  </a:lnTo>
                  <a:lnTo>
                    <a:pt x="587" y="2457"/>
                  </a:lnTo>
                  <a:lnTo>
                    <a:pt x="614" y="2446"/>
                  </a:lnTo>
                  <a:lnTo>
                    <a:pt x="640" y="2434"/>
                  </a:lnTo>
                  <a:lnTo>
                    <a:pt x="666" y="2422"/>
                  </a:lnTo>
                  <a:lnTo>
                    <a:pt x="693" y="2409"/>
                  </a:lnTo>
                  <a:lnTo>
                    <a:pt x="718" y="2395"/>
                  </a:lnTo>
                  <a:lnTo>
                    <a:pt x="743" y="2381"/>
                  </a:lnTo>
                  <a:lnTo>
                    <a:pt x="768" y="2367"/>
                  </a:lnTo>
                  <a:lnTo>
                    <a:pt x="792" y="2352"/>
                  </a:lnTo>
                  <a:lnTo>
                    <a:pt x="816" y="2336"/>
                  </a:lnTo>
                  <a:lnTo>
                    <a:pt x="841" y="2320"/>
                  </a:lnTo>
                  <a:lnTo>
                    <a:pt x="864" y="2302"/>
                  </a:lnTo>
                  <a:lnTo>
                    <a:pt x="887" y="2285"/>
                  </a:lnTo>
                  <a:lnTo>
                    <a:pt x="909" y="2268"/>
                  </a:lnTo>
                  <a:lnTo>
                    <a:pt x="931" y="2250"/>
                  </a:lnTo>
                  <a:lnTo>
                    <a:pt x="952" y="2231"/>
                  </a:lnTo>
                  <a:lnTo>
                    <a:pt x="973" y="2212"/>
                  </a:lnTo>
                  <a:lnTo>
                    <a:pt x="995" y="2192"/>
                  </a:lnTo>
                  <a:lnTo>
                    <a:pt x="1015" y="2172"/>
                  </a:lnTo>
                  <a:lnTo>
                    <a:pt x="1035" y="2151"/>
                  </a:lnTo>
                  <a:lnTo>
                    <a:pt x="1054" y="2130"/>
                  </a:lnTo>
                  <a:lnTo>
                    <a:pt x="1073" y="2109"/>
                  </a:lnTo>
                  <a:lnTo>
                    <a:pt x="1092" y="2087"/>
                  </a:lnTo>
                  <a:lnTo>
                    <a:pt x="1110" y="2065"/>
                  </a:lnTo>
                  <a:lnTo>
                    <a:pt x="1127" y="2042"/>
                  </a:lnTo>
                  <a:lnTo>
                    <a:pt x="1144" y="2019"/>
                  </a:lnTo>
                  <a:lnTo>
                    <a:pt x="1161" y="1996"/>
                  </a:lnTo>
                  <a:lnTo>
                    <a:pt x="1177" y="1971"/>
                  </a:lnTo>
                  <a:lnTo>
                    <a:pt x="1192" y="1947"/>
                  </a:lnTo>
                  <a:lnTo>
                    <a:pt x="1207" y="1922"/>
                  </a:lnTo>
                  <a:lnTo>
                    <a:pt x="1222" y="1898"/>
                  </a:lnTo>
                  <a:lnTo>
                    <a:pt x="1235" y="1872"/>
                  </a:lnTo>
                  <a:lnTo>
                    <a:pt x="1249" y="1847"/>
                  </a:lnTo>
                  <a:lnTo>
                    <a:pt x="1261" y="1820"/>
                  </a:lnTo>
                  <a:lnTo>
                    <a:pt x="1273" y="1794"/>
                  </a:lnTo>
                  <a:lnTo>
                    <a:pt x="1285" y="1767"/>
                  </a:lnTo>
                  <a:lnTo>
                    <a:pt x="1296" y="1741"/>
                  </a:lnTo>
                  <a:lnTo>
                    <a:pt x="1307" y="1714"/>
                  </a:lnTo>
                  <a:lnTo>
                    <a:pt x="1316" y="1686"/>
                  </a:lnTo>
                  <a:lnTo>
                    <a:pt x="1326" y="1657"/>
                  </a:lnTo>
                  <a:lnTo>
                    <a:pt x="1334" y="1630"/>
                  </a:lnTo>
                  <a:lnTo>
                    <a:pt x="1342" y="1601"/>
                  </a:lnTo>
                  <a:lnTo>
                    <a:pt x="1349" y="1573"/>
                  </a:lnTo>
                  <a:lnTo>
                    <a:pt x="1356" y="1544"/>
                  </a:lnTo>
                  <a:lnTo>
                    <a:pt x="1361" y="1515"/>
                  </a:lnTo>
                  <a:lnTo>
                    <a:pt x="1367" y="1485"/>
                  </a:lnTo>
                  <a:lnTo>
                    <a:pt x="1371" y="1456"/>
                  </a:lnTo>
                  <a:lnTo>
                    <a:pt x="1375" y="1426"/>
                  </a:lnTo>
                  <a:lnTo>
                    <a:pt x="1378" y="1396"/>
                  </a:lnTo>
                  <a:lnTo>
                    <a:pt x="1381" y="1366"/>
                  </a:lnTo>
                  <a:lnTo>
                    <a:pt x="1383" y="1335"/>
                  </a:lnTo>
                  <a:lnTo>
                    <a:pt x="1384" y="1304"/>
                  </a:lnTo>
                  <a:lnTo>
                    <a:pt x="1384" y="1274"/>
                  </a:lnTo>
                  <a:lnTo>
                    <a:pt x="1384" y="1241"/>
                  </a:lnTo>
                  <a:lnTo>
                    <a:pt x="1382" y="1208"/>
                  </a:lnTo>
                  <a:lnTo>
                    <a:pt x="1380" y="1175"/>
                  </a:lnTo>
                  <a:lnTo>
                    <a:pt x="1377" y="1143"/>
                  </a:lnTo>
                  <a:lnTo>
                    <a:pt x="1374" y="1111"/>
                  </a:lnTo>
                  <a:lnTo>
                    <a:pt x="1369" y="1080"/>
                  </a:lnTo>
                  <a:lnTo>
                    <a:pt x="1364" y="1048"/>
                  </a:lnTo>
                  <a:lnTo>
                    <a:pt x="1358" y="1016"/>
                  </a:lnTo>
                  <a:lnTo>
                    <a:pt x="1351" y="986"/>
                  </a:lnTo>
                  <a:lnTo>
                    <a:pt x="1344" y="955"/>
                  </a:lnTo>
                  <a:lnTo>
                    <a:pt x="1336" y="925"/>
                  </a:lnTo>
                  <a:lnTo>
                    <a:pt x="1327" y="895"/>
                  </a:lnTo>
                  <a:lnTo>
                    <a:pt x="1317" y="864"/>
                  </a:lnTo>
                  <a:lnTo>
                    <a:pt x="1307" y="835"/>
                  </a:lnTo>
                  <a:lnTo>
                    <a:pt x="1295" y="806"/>
                  </a:lnTo>
                  <a:lnTo>
                    <a:pt x="1283" y="778"/>
                  </a:lnTo>
                  <a:lnTo>
                    <a:pt x="1270" y="749"/>
                  </a:lnTo>
                  <a:lnTo>
                    <a:pt x="1257" y="721"/>
                  </a:lnTo>
                  <a:lnTo>
                    <a:pt x="1244" y="693"/>
                  </a:lnTo>
                  <a:lnTo>
                    <a:pt x="1229" y="666"/>
                  </a:lnTo>
                  <a:lnTo>
                    <a:pt x="1214" y="639"/>
                  </a:lnTo>
                  <a:lnTo>
                    <a:pt x="1199" y="613"/>
                  </a:lnTo>
                  <a:lnTo>
                    <a:pt x="1182" y="587"/>
                  </a:lnTo>
                  <a:lnTo>
                    <a:pt x="1165" y="561"/>
                  </a:lnTo>
                  <a:lnTo>
                    <a:pt x="1148" y="535"/>
                  </a:lnTo>
                  <a:lnTo>
                    <a:pt x="1129" y="511"/>
                  </a:lnTo>
                  <a:lnTo>
                    <a:pt x="1110" y="487"/>
                  </a:lnTo>
                  <a:lnTo>
                    <a:pt x="1091" y="463"/>
                  </a:lnTo>
                  <a:lnTo>
                    <a:pt x="1071" y="440"/>
                  </a:lnTo>
                  <a:lnTo>
                    <a:pt x="1051" y="417"/>
                  </a:lnTo>
                  <a:lnTo>
                    <a:pt x="1030" y="394"/>
                  </a:lnTo>
                  <a:lnTo>
                    <a:pt x="1009" y="372"/>
                  </a:lnTo>
                  <a:lnTo>
                    <a:pt x="987" y="351"/>
                  </a:lnTo>
                  <a:lnTo>
                    <a:pt x="964" y="330"/>
                  </a:lnTo>
                  <a:lnTo>
                    <a:pt x="941" y="310"/>
                  </a:lnTo>
                  <a:lnTo>
                    <a:pt x="918" y="290"/>
                  </a:lnTo>
                  <a:lnTo>
                    <a:pt x="894" y="271"/>
                  </a:lnTo>
                  <a:lnTo>
                    <a:pt x="870" y="253"/>
                  </a:lnTo>
                  <a:lnTo>
                    <a:pt x="845" y="234"/>
                  </a:lnTo>
                  <a:lnTo>
                    <a:pt x="819" y="217"/>
                  </a:lnTo>
                  <a:lnTo>
                    <a:pt x="793" y="200"/>
                  </a:lnTo>
                  <a:lnTo>
                    <a:pt x="767" y="184"/>
                  </a:lnTo>
                  <a:lnTo>
                    <a:pt x="741" y="168"/>
                  </a:lnTo>
                  <a:lnTo>
                    <a:pt x="714" y="153"/>
                  </a:lnTo>
                  <a:lnTo>
                    <a:pt x="687" y="139"/>
                  </a:lnTo>
                  <a:lnTo>
                    <a:pt x="658" y="125"/>
                  </a:lnTo>
                  <a:lnTo>
                    <a:pt x="630" y="112"/>
                  </a:lnTo>
                  <a:lnTo>
                    <a:pt x="602" y="100"/>
                  </a:lnTo>
                  <a:lnTo>
                    <a:pt x="573" y="88"/>
                  </a:lnTo>
                  <a:lnTo>
                    <a:pt x="544" y="76"/>
                  </a:lnTo>
                  <a:lnTo>
                    <a:pt x="515" y="66"/>
                  </a:lnTo>
                  <a:lnTo>
                    <a:pt x="484" y="56"/>
                  </a:lnTo>
                  <a:lnTo>
                    <a:pt x="454" y="48"/>
                  </a:lnTo>
                  <a:lnTo>
                    <a:pt x="424" y="39"/>
                  </a:lnTo>
                  <a:lnTo>
                    <a:pt x="394" y="32"/>
                  </a:lnTo>
                  <a:lnTo>
                    <a:pt x="363" y="25"/>
                  </a:lnTo>
                  <a:lnTo>
                    <a:pt x="331" y="19"/>
                  </a:lnTo>
                  <a:lnTo>
                    <a:pt x="299" y="14"/>
                  </a:lnTo>
                  <a:lnTo>
                    <a:pt x="268" y="10"/>
                  </a:lnTo>
                  <a:lnTo>
                    <a:pt x="236" y="6"/>
                  </a:lnTo>
                  <a:lnTo>
                    <a:pt x="204" y="3"/>
                  </a:lnTo>
                  <a:lnTo>
                    <a:pt x="170" y="1"/>
                  </a:lnTo>
                  <a:lnTo>
                    <a:pt x="138" y="0"/>
                  </a:lnTo>
                  <a:lnTo>
                    <a:pt x="105" y="0"/>
                  </a:lnTo>
                  <a:lnTo>
                    <a:pt x="340" y="337"/>
                  </a:lnTo>
                  <a:lnTo>
                    <a:pt x="114" y="635"/>
                  </a:lnTo>
                  <a:close/>
                </a:path>
              </a:pathLst>
            </a:custGeom>
            <a:solidFill>
              <a:srgbClr val="FFFFCC"/>
            </a:solidFill>
            <a:ln w="9525">
              <a:solidFill>
                <a:schemeClr val="hlink"/>
              </a:solidFill>
              <a:round/>
              <a:headEnd/>
              <a:tailEnd/>
            </a:ln>
            <a:effectLst/>
          </p:spPr>
          <p:txBody>
            <a:bodyPr/>
            <a:lstStyle/>
            <a:p>
              <a:endParaRPr lang="zh-CN" altLang="en-US"/>
            </a:p>
          </p:txBody>
        </p:sp>
        <p:sp>
          <p:nvSpPr>
            <p:cNvPr id="142357" name="Oval 21"/>
            <p:cNvSpPr>
              <a:spLocks noChangeArrowheads="1"/>
            </p:cNvSpPr>
            <p:nvPr/>
          </p:nvSpPr>
          <p:spPr bwMode="gray">
            <a:xfrm>
              <a:off x="3274" y="1117"/>
              <a:ext cx="496" cy="499"/>
            </a:xfrm>
            <a:prstGeom prst="ellipse">
              <a:avLst/>
            </a:prstGeom>
            <a:solidFill>
              <a:schemeClr val="accent1">
                <a:alpha val="45000"/>
              </a:scheme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70" name="Rectangle 34"/>
            <p:cNvSpPr>
              <a:spLocks noChangeArrowheads="1"/>
            </p:cNvSpPr>
            <p:nvPr/>
          </p:nvSpPr>
          <p:spPr bwMode="auto">
            <a:xfrm>
              <a:off x="3251" y="1242"/>
              <a:ext cx="564" cy="19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业务需求</a:t>
              </a:r>
            </a:p>
          </p:txBody>
        </p:sp>
        <p:sp>
          <p:nvSpPr>
            <p:cNvPr id="142371" name="Oval 35"/>
            <p:cNvSpPr>
              <a:spLocks noChangeArrowheads="1"/>
            </p:cNvSpPr>
            <p:nvPr/>
          </p:nvSpPr>
          <p:spPr bwMode="gray">
            <a:xfrm>
              <a:off x="3728" y="1480"/>
              <a:ext cx="496" cy="499"/>
            </a:xfrm>
            <a:prstGeom prst="ellipse">
              <a:avLst/>
            </a:prstGeom>
            <a:solidFill>
              <a:srgbClr val="1B9AD9">
                <a:alpha val="45000"/>
              </a:srgb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72" name="Oval 36"/>
            <p:cNvSpPr>
              <a:spLocks noChangeArrowheads="1"/>
            </p:cNvSpPr>
            <p:nvPr/>
          </p:nvSpPr>
          <p:spPr bwMode="gray">
            <a:xfrm>
              <a:off x="3546" y="3113"/>
              <a:ext cx="496" cy="499"/>
            </a:xfrm>
            <a:prstGeom prst="ellipse">
              <a:avLst/>
            </a:prstGeom>
            <a:solidFill>
              <a:srgbClr val="1B9AD9">
                <a:alpha val="45000"/>
              </a:srgb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73" name="Oval 37"/>
            <p:cNvSpPr>
              <a:spLocks noChangeArrowheads="1"/>
            </p:cNvSpPr>
            <p:nvPr/>
          </p:nvSpPr>
          <p:spPr bwMode="gray">
            <a:xfrm>
              <a:off x="3906" y="2024"/>
              <a:ext cx="496" cy="499"/>
            </a:xfrm>
            <a:prstGeom prst="ellipse">
              <a:avLst/>
            </a:prstGeom>
            <a:solidFill>
              <a:srgbClr val="1B9AD9">
                <a:alpha val="45000"/>
              </a:srgb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74" name="Oval 38"/>
            <p:cNvSpPr>
              <a:spLocks noChangeArrowheads="1"/>
            </p:cNvSpPr>
            <p:nvPr/>
          </p:nvSpPr>
          <p:spPr bwMode="gray">
            <a:xfrm>
              <a:off x="3861" y="2614"/>
              <a:ext cx="496" cy="499"/>
            </a:xfrm>
            <a:prstGeom prst="ellipse">
              <a:avLst/>
            </a:prstGeom>
            <a:solidFill>
              <a:srgbClr val="1B9AD9">
                <a:alpha val="45000"/>
              </a:srgb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75" name="Oval 39"/>
            <p:cNvSpPr>
              <a:spLocks noChangeArrowheads="1"/>
            </p:cNvSpPr>
            <p:nvPr/>
          </p:nvSpPr>
          <p:spPr bwMode="gray">
            <a:xfrm>
              <a:off x="3002" y="3385"/>
              <a:ext cx="496" cy="499"/>
            </a:xfrm>
            <a:prstGeom prst="ellipse">
              <a:avLst/>
            </a:prstGeom>
            <a:solidFill>
              <a:srgbClr val="1B9AD9">
                <a:alpha val="45000"/>
              </a:srgb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82" name="Rectangle 46"/>
            <p:cNvSpPr>
              <a:spLocks noChangeArrowheads="1"/>
            </p:cNvSpPr>
            <p:nvPr/>
          </p:nvSpPr>
          <p:spPr bwMode="auto">
            <a:xfrm>
              <a:off x="3705" y="1616"/>
              <a:ext cx="564" cy="19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需求申请</a:t>
              </a:r>
            </a:p>
          </p:txBody>
        </p:sp>
        <p:sp>
          <p:nvSpPr>
            <p:cNvPr id="142383" name="Rectangle 47"/>
            <p:cNvSpPr>
              <a:spLocks noChangeArrowheads="1"/>
            </p:cNvSpPr>
            <p:nvPr/>
          </p:nvSpPr>
          <p:spPr bwMode="auto">
            <a:xfrm>
              <a:off x="3886" y="2149"/>
              <a:ext cx="564" cy="19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确认预算</a:t>
              </a:r>
            </a:p>
          </p:txBody>
        </p:sp>
        <p:sp>
          <p:nvSpPr>
            <p:cNvPr id="142384" name="Rectangle 48"/>
            <p:cNvSpPr>
              <a:spLocks noChangeArrowheads="1"/>
            </p:cNvSpPr>
            <p:nvPr/>
          </p:nvSpPr>
          <p:spPr bwMode="auto">
            <a:xfrm>
              <a:off x="3823" y="2750"/>
              <a:ext cx="564" cy="19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确认规格</a:t>
              </a:r>
            </a:p>
          </p:txBody>
        </p:sp>
        <p:sp>
          <p:nvSpPr>
            <p:cNvPr id="142385" name="Rectangle 49"/>
            <p:cNvSpPr>
              <a:spLocks noChangeArrowheads="1"/>
            </p:cNvSpPr>
            <p:nvPr/>
          </p:nvSpPr>
          <p:spPr bwMode="auto">
            <a:xfrm>
              <a:off x="3515" y="3254"/>
              <a:ext cx="564" cy="19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审批流程</a:t>
              </a:r>
            </a:p>
          </p:txBody>
        </p:sp>
        <p:sp>
          <p:nvSpPr>
            <p:cNvPr id="142386" name="Rectangle 50"/>
            <p:cNvSpPr>
              <a:spLocks noChangeArrowheads="1"/>
            </p:cNvSpPr>
            <p:nvPr/>
          </p:nvSpPr>
          <p:spPr bwMode="auto">
            <a:xfrm>
              <a:off x="3091" y="3521"/>
              <a:ext cx="340" cy="19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采购</a:t>
              </a:r>
            </a:p>
          </p:txBody>
        </p:sp>
      </p:grpSp>
      <p:grpSp>
        <p:nvGrpSpPr>
          <p:cNvPr id="142420" name="Group 84"/>
          <p:cNvGrpSpPr>
            <a:grpSpLocks/>
          </p:cNvGrpSpPr>
          <p:nvPr/>
        </p:nvGrpSpPr>
        <p:grpSpPr bwMode="auto">
          <a:xfrm>
            <a:off x="2312988" y="1500188"/>
            <a:ext cx="2601912" cy="4808537"/>
            <a:chOff x="1457" y="945"/>
            <a:chExt cx="1639" cy="3029"/>
          </a:xfrm>
        </p:grpSpPr>
        <p:sp>
          <p:nvSpPr>
            <p:cNvPr id="142354" name="Freeform 18"/>
            <p:cNvSpPr>
              <a:spLocks noChangeAspect="1"/>
            </p:cNvSpPr>
            <p:nvPr/>
          </p:nvSpPr>
          <p:spPr bwMode="auto">
            <a:xfrm>
              <a:off x="1457" y="945"/>
              <a:ext cx="1639" cy="3029"/>
            </a:xfrm>
            <a:custGeom>
              <a:avLst/>
              <a:gdLst/>
              <a:ahLst/>
              <a:cxnLst>
                <a:cxn ang="0">
                  <a:pos x="1218" y="1901"/>
                </a:cxn>
                <a:cxn ang="0">
                  <a:pos x="1155" y="1892"/>
                </a:cxn>
                <a:cxn ang="0">
                  <a:pos x="1095" y="1877"/>
                </a:cxn>
                <a:cxn ang="0">
                  <a:pos x="1038" y="1856"/>
                </a:cxn>
                <a:cxn ang="0">
                  <a:pos x="969" y="1821"/>
                </a:cxn>
                <a:cxn ang="0">
                  <a:pos x="918" y="1789"/>
                </a:cxn>
                <a:cxn ang="0">
                  <a:pos x="858" y="1743"/>
                </a:cxn>
                <a:cxn ang="0">
                  <a:pos x="805" y="1690"/>
                </a:cxn>
                <a:cxn ang="0">
                  <a:pos x="759" y="1630"/>
                </a:cxn>
                <a:cxn ang="0">
                  <a:pos x="720" y="1566"/>
                </a:cxn>
                <a:cxn ang="0">
                  <a:pos x="687" y="1496"/>
                </a:cxn>
                <a:cxn ang="0">
                  <a:pos x="668" y="1438"/>
                </a:cxn>
                <a:cxn ang="0">
                  <a:pos x="652" y="1362"/>
                </a:cxn>
                <a:cxn ang="0">
                  <a:pos x="645" y="1282"/>
                </a:cxn>
                <a:cxn ang="0">
                  <a:pos x="648" y="1197"/>
                </a:cxn>
                <a:cxn ang="0">
                  <a:pos x="659" y="1129"/>
                </a:cxn>
                <a:cxn ang="0">
                  <a:pos x="686" y="1039"/>
                </a:cxn>
                <a:cxn ang="0">
                  <a:pos x="725" y="955"/>
                </a:cxn>
                <a:cxn ang="0">
                  <a:pos x="768" y="889"/>
                </a:cxn>
                <a:cxn ang="0">
                  <a:pos x="836" y="810"/>
                </a:cxn>
                <a:cxn ang="0">
                  <a:pos x="906" y="751"/>
                </a:cxn>
                <a:cxn ang="0">
                  <a:pos x="971" y="707"/>
                </a:cxn>
                <a:cxn ang="0">
                  <a:pos x="1056" y="668"/>
                </a:cxn>
                <a:cxn ang="0">
                  <a:pos x="1132" y="645"/>
                </a:cxn>
                <a:cxn ang="0">
                  <a:pos x="1076" y="7"/>
                </a:cxn>
                <a:cxn ang="0">
                  <a:pos x="959" y="31"/>
                </a:cxn>
                <a:cxn ang="0">
                  <a:pos x="847" y="65"/>
                </a:cxn>
                <a:cxn ang="0">
                  <a:pos x="740" y="109"/>
                </a:cxn>
                <a:cxn ang="0">
                  <a:pos x="638" y="162"/>
                </a:cxn>
                <a:cxn ang="0">
                  <a:pos x="541" y="223"/>
                </a:cxn>
                <a:cxn ang="0">
                  <a:pos x="451" y="294"/>
                </a:cxn>
                <a:cxn ang="0">
                  <a:pos x="367" y="371"/>
                </a:cxn>
                <a:cxn ang="0">
                  <a:pos x="291" y="456"/>
                </a:cxn>
                <a:cxn ang="0">
                  <a:pos x="222" y="546"/>
                </a:cxn>
                <a:cxn ang="0">
                  <a:pos x="162" y="644"/>
                </a:cxn>
                <a:cxn ang="0">
                  <a:pos x="110" y="747"/>
                </a:cxn>
                <a:cxn ang="0">
                  <a:pos x="67" y="855"/>
                </a:cxn>
                <a:cxn ang="0">
                  <a:pos x="35" y="968"/>
                </a:cxn>
                <a:cxn ang="0">
                  <a:pos x="13" y="1084"/>
                </a:cxn>
                <a:cxn ang="0">
                  <a:pos x="2" y="1205"/>
                </a:cxn>
                <a:cxn ang="0">
                  <a:pos x="2" y="1331"/>
                </a:cxn>
                <a:cxn ang="0">
                  <a:pos x="15" y="1459"/>
                </a:cxn>
                <a:cxn ang="0">
                  <a:pos x="40" y="1584"/>
                </a:cxn>
                <a:cxn ang="0">
                  <a:pos x="77" y="1704"/>
                </a:cxn>
                <a:cxn ang="0">
                  <a:pos x="126" y="1817"/>
                </a:cxn>
                <a:cxn ang="0">
                  <a:pos x="185" y="1926"/>
                </a:cxn>
                <a:cxn ang="0">
                  <a:pos x="254" y="2028"/>
                </a:cxn>
                <a:cxn ang="0">
                  <a:pos x="332" y="2122"/>
                </a:cxn>
                <a:cxn ang="0">
                  <a:pos x="419" y="2209"/>
                </a:cxn>
                <a:cxn ang="0">
                  <a:pos x="512" y="2287"/>
                </a:cxn>
                <a:cxn ang="0">
                  <a:pos x="614" y="2356"/>
                </a:cxn>
                <a:cxn ang="0">
                  <a:pos x="723" y="2415"/>
                </a:cxn>
                <a:cxn ang="0">
                  <a:pos x="836" y="2465"/>
                </a:cxn>
                <a:cxn ang="0">
                  <a:pos x="956" y="2502"/>
                </a:cxn>
                <a:cxn ang="0">
                  <a:pos x="1081" y="2528"/>
                </a:cxn>
                <a:cxn ang="0">
                  <a:pos x="1209" y="2541"/>
                </a:cxn>
                <a:cxn ang="0">
                  <a:pos x="1266" y="1904"/>
                </a:cxn>
              </a:cxnLst>
              <a:rect l="0" t="0" r="r" b="b"/>
              <a:pathLst>
                <a:path w="1379" h="2543">
                  <a:moveTo>
                    <a:pt x="1266" y="1904"/>
                  </a:moveTo>
                  <a:lnTo>
                    <a:pt x="1250" y="1904"/>
                  </a:lnTo>
                  <a:lnTo>
                    <a:pt x="1234" y="1903"/>
                  </a:lnTo>
                  <a:lnTo>
                    <a:pt x="1218" y="1901"/>
                  </a:lnTo>
                  <a:lnTo>
                    <a:pt x="1202" y="1900"/>
                  </a:lnTo>
                  <a:lnTo>
                    <a:pt x="1186" y="1897"/>
                  </a:lnTo>
                  <a:lnTo>
                    <a:pt x="1170" y="1895"/>
                  </a:lnTo>
                  <a:lnTo>
                    <a:pt x="1155" y="1892"/>
                  </a:lnTo>
                  <a:lnTo>
                    <a:pt x="1140" y="1889"/>
                  </a:lnTo>
                  <a:lnTo>
                    <a:pt x="1125" y="1885"/>
                  </a:lnTo>
                  <a:lnTo>
                    <a:pt x="1110" y="1881"/>
                  </a:lnTo>
                  <a:lnTo>
                    <a:pt x="1095" y="1877"/>
                  </a:lnTo>
                  <a:lnTo>
                    <a:pt x="1081" y="1872"/>
                  </a:lnTo>
                  <a:lnTo>
                    <a:pt x="1066" y="1867"/>
                  </a:lnTo>
                  <a:lnTo>
                    <a:pt x="1052" y="1861"/>
                  </a:lnTo>
                  <a:lnTo>
                    <a:pt x="1038" y="1856"/>
                  </a:lnTo>
                  <a:lnTo>
                    <a:pt x="1023" y="1850"/>
                  </a:lnTo>
                  <a:lnTo>
                    <a:pt x="995" y="1837"/>
                  </a:lnTo>
                  <a:lnTo>
                    <a:pt x="982" y="1830"/>
                  </a:lnTo>
                  <a:lnTo>
                    <a:pt x="969" y="1821"/>
                  </a:lnTo>
                  <a:lnTo>
                    <a:pt x="956" y="1814"/>
                  </a:lnTo>
                  <a:lnTo>
                    <a:pt x="943" y="1806"/>
                  </a:lnTo>
                  <a:lnTo>
                    <a:pt x="930" y="1798"/>
                  </a:lnTo>
                  <a:lnTo>
                    <a:pt x="918" y="1789"/>
                  </a:lnTo>
                  <a:lnTo>
                    <a:pt x="894" y="1772"/>
                  </a:lnTo>
                  <a:lnTo>
                    <a:pt x="882" y="1762"/>
                  </a:lnTo>
                  <a:lnTo>
                    <a:pt x="869" y="1753"/>
                  </a:lnTo>
                  <a:lnTo>
                    <a:pt x="858" y="1743"/>
                  </a:lnTo>
                  <a:lnTo>
                    <a:pt x="847" y="1733"/>
                  </a:lnTo>
                  <a:lnTo>
                    <a:pt x="836" y="1722"/>
                  </a:lnTo>
                  <a:lnTo>
                    <a:pt x="826" y="1712"/>
                  </a:lnTo>
                  <a:lnTo>
                    <a:pt x="805" y="1690"/>
                  </a:lnTo>
                  <a:lnTo>
                    <a:pt x="795" y="1679"/>
                  </a:lnTo>
                  <a:lnTo>
                    <a:pt x="786" y="1667"/>
                  </a:lnTo>
                  <a:lnTo>
                    <a:pt x="768" y="1642"/>
                  </a:lnTo>
                  <a:lnTo>
                    <a:pt x="759" y="1630"/>
                  </a:lnTo>
                  <a:lnTo>
                    <a:pt x="750" y="1618"/>
                  </a:lnTo>
                  <a:lnTo>
                    <a:pt x="734" y="1592"/>
                  </a:lnTo>
                  <a:lnTo>
                    <a:pt x="727" y="1579"/>
                  </a:lnTo>
                  <a:lnTo>
                    <a:pt x="720" y="1566"/>
                  </a:lnTo>
                  <a:lnTo>
                    <a:pt x="705" y="1539"/>
                  </a:lnTo>
                  <a:lnTo>
                    <a:pt x="699" y="1525"/>
                  </a:lnTo>
                  <a:lnTo>
                    <a:pt x="693" y="1511"/>
                  </a:lnTo>
                  <a:lnTo>
                    <a:pt x="687" y="1496"/>
                  </a:lnTo>
                  <a:lnTo>
                    <a:pt x="682" y="1482"/>
                  </a:lnTo>
                  <a:lnTo>
                    <a:pt x="677" y="1467"/>
                  </a:lnTo>
                  <a:lnTo>
                    <a:pt x="672" y="1452"/>
                  </a:lnTo>
                  <a:lnTo>
                    <a:pt x="668" y="1438"/>
                  </a:lnTo>
                  <a:lnTo>
                    <a:pt x="664" y="1423"/>
                  </a:lnTo>
                  <a:lnTo>
                    <a:pt x="660" y="1408"/>
                  </a:lnTo>
                  <a:lnTo>
                    <a:pt x="657" y="1393"/>
                  </a:lnTo>
                  <a:lnTo>
                    <a:pt x="652" y="1362"/>
                  </a:lnTo>
                  <a:lnTo>
                    <a:pt x="648" y="1329"/>
                  </a:lnTo>
                  <a:lnTo>
                    <a:pt x="646" y="1314"/>
                  </a:lnTo>
                  <a:lnTo>
                    <a:pt x="645" y="1298"/>
                  </a:lnTo>
                  <a:lnTo>
                    <a:pt x="645" y="1282"/>
                  </a:lnTo>
                  <a:lnTo>
                    <a:pt x="645" y="1266"/>
                  </a:lnTo>
                  <a:lnTo>
                    <a:pt x="645" y="1238"/>
                  </a:lnTo>
                  <a:lnTo>
                    <a:pt x="647" y="1210"/>
                  </a:lnTo>
                  <a:lnTo>
                    <a:pt x="648" y="1197"/>
                  </a:lnTo>
                  <a:lnTo>
                    <a:pt x="650" y="1182"/>
                  </a:lnTo>
                  <a:lnTo>
                    <a:pt x="654" y="1155"/>
                  </a:lnTo>
                  <a:lnTo>
                    <a:pt x="656" y="1142"/>
                  </a:lnTo>
                  <a:lnTo>
                    <a:pt x="659" y="1129"/>
                  </a:lnTo>
                  <a:lnTo>
                    <a:pt x="665" y="1103"/>
                  </a:lnTo>
                  <a:lnTo>
                    <a:pt x="673" y="1077"/>
                  </a:lnTo>
                  <a:lnTo>
                    <a:pt x="681" y="1052"/>
                  </a:lnTo>
                  <a:lnTo>
                    <a:pt x="686" y="1039"/>
                  </a:lnTo>
                  <a:lnTo>
                    <a:pt x="690" y="1026"/>
                  </a:lnTo>
                  <a:lnTo>
                    <a:pt x="701" y="1002"/>
                  </a:lnTo>
                  <a:lnTo>
                    <a:pt x="712" y="978"/>
                  </a:lnTo>
                  <a:lnTo>
                    <a:pt x="725" y="955"/>
                  </a:lnTo>
                  <a:lnTo>
                    <a:pt x="739" y="932"/>
                  </a:lnTo>
                  <a:lnTo>
                    <a:pt x="753" y="910"/>
                  </a:lnTo>
                  <a:lnTo>
                    <a:pt x="760" y="900"/>
                  </a:lnTo>
                  <a:lnTo>
                    <a:pt x="768" y="889"/>
                  </a:lnTo>
                  <a:lnTo>
                    <a:pt x="783" y="867"/>
                  </a:lnTo>
                  <a:lnTo>
                    <a:pt x="800" y="847"/>
                  </a:lnTo>
                  <a:lnTo>
                    <a:pt x="817" y="828"/>
                  </a:lnTo>
                  <a:lnTo>
                    <a:pt x="836" y="810"/>
                  </a:lnTo>
                  <a:lnTo>
                    <a:pt x="854" y="792"/>
                  </a:lnTo>
                  <a:lnTo>
                    <a:pt x="874" y="775"/>
                  </a:lnTo>
                  <a:lnTo>
                    <a:pt x="895" y="759"/>
                  </a:lnTo>
                  <a:lnTo>
                    <a:pt x="906" y="751"/>
                  </a:lnTo>
                  <a:lnTo>
                    <a:pt x="916" y="743"/>
                  </a:lnTo>
                  <a:lnTo>
                    <a:pt x="938" y="729"/>
                  </a:lnTo>
                  <a:lnTo>
                    <a:pt x="960" y="715"/>
                  </a:lnTo>
                  <a:lnTo>
                    <a:pt x="971" y="707"/>
                  </a:lnTo>
                  <a:lnTo>
                    <a:pt x="983" y="701"/>
                  </a:lnTo>
                  <a:lnTo>
                    <a:pt x="1006" y="689"/>
                  </a:lnTo>
                  <a:lnTo>
                    <a:pt x="1030" y="678"/>
                  </a:lnTo>
                  <a:lnTo>
                    <a:pt x="1056" y="668"/>
                  </a:lnTo>
                  <a:lnTo>
                    <a:pt x="1068" y="664"/>
                  </a:lnTo>
                  <a:lnTo>
                    <a:pt x="1081" y="659"/>
                  </a:lnTo>
                  <a:lnTo>
                    <a:pt x="1106" y="651"/>
                  </a:lnTo>
                  <a:lnTo>
                    <a:pt x="1132" y="645"/>
                  </a:lnTo>
                  <a:lnTo>
                    <a:pt x="1379" y="313"/>
                  </a:lnTo>
                  <a:lnTo>
                    <a:pt x="1135" y="0"/>
                  </a:lnTo>
                  <a:lnTo>
                    <a:pt x="1105" y="3"/>
                  </a:lnTo>
                  <a:lnTo>
                    <a:pt x="1076" y="7"/>
                  </a:lnTo>
                  <a:lnTo>
                    <a:pt x="1046" y="12"/>
                  </a:lnTo>
                  <a:lnTo>
                    <a:pt x="1016" y="18"/>
                  </a:lnTo>
                  <a:lnTo>
                    <a:pt x="988" y="24"/>
                  </a:lnTo>
                  <a:lnTo>
                    <a:pt x="959" y="31"/>
                  </a:lnTo>
                  <a:lnTo>
                    <a:pt x="931" y="39"/>
                  </a:lnTo>
                  <a:lnTo>
                    <a:pt x="903" y="47"/>
                  </a:lnTo>
                  <a:lnTo>
                    <a:pt x="874" y="56"/>
                  </a:lnTo>
                  <a:lnTo>
                    <a:pt x="847" y="65"/>
                  </a:lnTo>
                  <a:lnTo>
                    <a:pt x="820" y="76"/>
                  </a:lnTo>
                  <a:lnTo>
                    <a:pt x="793" y="87"/>
                  </a:lnTo>
                  <a:lnTo>
                    <a:pt x="766" y="98"/>
                  </a:lnTo>
                  <a:lnTo>
                    <a:pt x="740" y="109"/>
                  </a:lnTo>
                  <a:lnTo>
                    <a:pt x="713" y="122"/>
                  </a:lnTo>
                  <a:lnTo>
                    <a:pt x="688" y="135"/>
                  </a:lnTo>
                  <a:lnTo>
                    <a:pt x="663" y="148"/>
                  </a:lnTo>
                  <a:lnTo>
                    <a:pt x="638" y="162"/>
                  </a:lnTo>
                  <a:lnTo>
                    <a:pt x="613" y="177"/>
                  </a:lnTo>
                  <a:lnTo>
                    <a:pt x="589" y="192"/>
                  </a:lnTo>
                  <a:lnTo>
                    <a:pt x="565" y="207"/>
                  </a:lnTo>
                  <a:lnTo>
                    <a:pt x="541" y="223"/>
                  </a:lnTo>
                  <a:lnTo>
                    <a:pt x="518" y="241"/>
                  </a:lnTo>
                  <a:lnTo>
                    <a:pt x="495" y="258"/>
                  </a:lnTo>
                  <a:lnTo>
                    <a:pt x="473" y="276"/>
                  </a:lnTo>
                  <a:lnTo>
                    <a:pt x="451" y="294"/>
                  </a:lnTo>
                  <a:lnTo>
                    <a:pt x="430" y="312"/>
                  </a:lnTo>
                  <a:lnTo>
                    <a:pt x="409" y="331"/>
                  </a:lnTo>
                  <a:lnTo>
                    <a:pt x="387" y="351"/>
                  </a:lnTo>
                  <a:lnTo>
                    <a:pt x="367" y="371"/>
                  </a:lnTo>
                  <a:lnTo>
                    <a:pt x="347" y="392"/>
                  </a:lnTo>
                  <a:lnTo>
                    <a:pt x="328" y="413"/>
                  </a:lnTo>
                  <a:lnTo>
                    <a:pt x="309" y="434"/>
                  </a:lnTo>
                  <a:lnTo>
                    <a:pt x="291" y="456"/>
                  </a:lnTo>
                  <a:lnTo>
                    <a:pt x="273" y="478"/>
                  </a:lnTo>
                  <a:lnTo>
                    <a:pt x="256" y="500"/>
                  </a:lnTo>
                  <a:lnTo>
                    <a:pt x="238" y="523"/>
                  </a:lnTo>
                  <a:lnTo>
                    <a:pt x="222" y="546"/>
                  </a:lnTo>
                  <a:lnTo>
                    <a:pt x="206" y="571"/>
                  </a:lnTo>
                  <a:lnTo>
                    <a:pt x="191" y="595"/>
                  </a:lnTo>
                  <a:lnTo>
                    <a:pt x="176" y="619"/>
                  </a:lnTo>
                  <a:lnTo>
                    <a:pt x="162" y="644"/>
                  </a:lnTo>
                  <a:lnTo>
                    <a:pt x="148" y="669"/>
                  </a:lnTo>
                  <a:lnTo>
                    <a:pt x="135" y="695"/>
                  </a:lnTo>
                  <a:lnTo>
                    <a:pt x="122" y="721"/>
                  </a:lnTo>
                  <a:lnTo>
                    <a:pt x="110" y="747"/>
                  </a:lnTo>
                  <a:lnTo>
                    <a:pt x="99" y="774"/>
                  </a:lnTo>
                  <a:lnTo>
                    <a:pt x="88" y="800"/>
                  </a:lnTo>
                  <a:lnTo>
                    <a:pt x="77" y="827"/>
                  </a:lnTo>
                  <a:lnTo>
                    <a:pt x="67" y="855"/>
                  </a:lnTo>
                  <a:lnTo>
                    <a:pt x="58" y="883"/>
                  </a:lnTo>
                  <a:lnTo>
                    <a:pt x="50" y="911"/>
                  </a:lnTo>
                  <a:lnTo>
                    <a:pt x="42" y="939"/>
                  </a:lnTo>
                  <a:lnTo>
                    <a:pt x="35" y="968"/>
                  </a:lnTo>
                  <a:lnTo>
                    <a:pt x="28" y="996"/>
                  </a:lnTo>
                  <a:lnTo>
                    <a:pt x="23" y="1025"/>
                  </a:lnTo>
                  <a:lnTo>
                    <a:pt x="17" y="1055"/>
                  </a:lnTo>
                  <a:lnTo>
                    <a:pt x="13" y="1084"/>
                  </a:lnTo>
                  <a:lnTo>
                    <a:pt x="9" y="1114"/>
                  </a:lnTo>
                  <a:lnTo>
                    <a:pt x="6" y="1144"/>
                  </a:lnTo>
                  <a:lnTo>
                    <a:pt x="3" y="1174"/>
                  </a:lnTo>
                  <a:lnTo>
                    <a:pt x="2" y="1205"/>
                  </a:lnTo>
                  <a:lnTo>
                    <a:pt x="0" y="1235"/>
                  </a:lnTo>
                  <a:lnTo>
                    <a:pt x="0" y="1266"/>
                  </a:lnTo>
                  <a:lnTo>
                    <a:pt x="1" y="1298"/>
                  </a:lnTo>
                  <a:lnTo>
                    <a:pt x="2" y="1331"/>
                  </a:lnTo>
                  <a:lnTo>
                    <a:pt x="4" y="1364"/>
                  </a:lnTo>
                  <a:lnTo>
                    <a:pt x="7" y="1396"/>
                  </a:lnTo>
                  <a:lnTo>
                    <a:pt x="10" y="1428"/>
                  </a:lnTo>
                  <a:lnTo>
                    <a:pt x="15" y="1459"/>
                  </a:lnTo>
                  <a:lnTo>
                    <a:pt x="20" y="1491"/>
                  </a:lnTo>
                  <a:lnTo>
                    <a:pt x="26" y="1523"/>
                  </a:lnTo>
                  <a:lnTo>
                    <a:pt x="33" y="1553"/>
                  </a:lnTo>
                  <a:lnTo>
                    <a:pt x="40" y="1584"/>
                  </a:lnTo>
                  <a:lnTo>
                    <a:pt x="48" y="1614"/>
                  </a:lnTo>
                  <a:lnTo>
                    <a:pt x="57" y="1644"/>
                  </a:lnTo>
                  <a:lnTo>
                    <a:pt x="67" y="1674"/>
                  </a:lnTo>
                  <a:lnTo>
                    <a:pt x="77" y="1704"/>
                  </a:lnTo>
                  <a:lnTo>
                    <a:pt x="89" y="1733"/>
                  </a:lnTo>
                  <a:lnTo>
                    <a:pt x="101" y="1761"/>
                  </a:lnTo>
                  <a:lnTo>
                    <a:pt x="113" y="1789"/>
                  </a:lnTo>
                  <a:lnTo>
                    <a:pt x="126" y="1817"/>
                  </a:lnTo>
                  <a:lnTo>
                    <a:pt x="140" y="1846"/>
                  </a:lnTo>
                  <a:lnTo>
                    <a:pt x="154" y="1873"/>
                  </a:lnTo>
                  <a:lnTo>
                    <a:pt x="169" y="1900"/>
                  </a:lnTo>
                  <a:lnTo>
                    <a:pt x="185" y="1926"/>
                  </a:lnTo>
                  <a:lnTo>
                    <a:pt x="201" y="1952"/>
                  </a:lnTo>
                  <a:lnTo>
                    <a:pt x="218" y="1977"/>
                  </a:lnTo>
                  <a:lnTo>
                    <a:pt x="235" y="2003"/>
                  </a:lnTo>
                  <a:lnTo>
                    <a:pt x="254" y="2028"/>
                  </a:lnTo>
                  <a:lnTo>
                    <a:pt x="273" y="2052"/>
                  </a:lnTo>
                  <a:lnTo>
                    <a:pt x="292" y="2076"/>
                  </a:lnTo>
                  <a:lnTo>
                    <a:pt x="311" y="2099"/>
                  </a:lnTo>
                  <a:lnTo>
                    <a:pt x="332" y="2122"/>
                  </a:lnTo>
                  <a:lnTo>
                    <a:pt x="352" y="2145"/>
                  </a:lnTo>
                  <a:lnTo>
                    <a:pt x="374" y="2167"/>
                  </a:lnTo>
                  <a:lnTo>
                    <a:pt x="395" y="2188"/>
                  </a:lnTo>
                  <a:lnTo>
                    <a:pt x="419" y="2209"/>
                  </a:lnTo>
                  <a:lnTo>
                    <a:pt x="441" y="2229"/>
                  </a:lnTo>
                  <a:lnTo>
                    <a:pt x="464" y="2249"/>
                  </a:lnTo>
                  <a:lnTo>
                    <a:pt x="488" y="2268"/>
                  </a:lnTo>
                  <a:lnTo>
                    <a:pt x="512" y="2287"/>
                  </a:lnTo>
                  <a:lnTo>
                    <a:pt x="537" y="2306"/>
                  </a:lnTo>
                  <a:lnTo>
                    <a:pt x="563" y="2323"/>
                  </a:lnTo>
                  <a:lnTo>
                    <a:pt x="588" y="2340"/>
                  </a:lnTo>
                  <a:lnTo>
                    <a:pt x="614" y="2356"/>
                  </a:lnTo>
                  <a:lnTo>
                    <a:pt x="641" y="2372"/>
                  </a:lnTo>
                  <a:lnTo>
                    <a:pt x="667" y="2387"/>
                  </a:lnTo>
                  <a:lnTo>
                    <a:pt x="694" y="2401"/>
                  </a:lnTo>
                  <a:lnTo>
                    <a:pt x="723" y="2415"/>
                  </a:lnTo>
                  <a:lnTo>
                    <a:pt x="751" y="2428"/>
                  </a:lnTo>
                  <a:lnTo>
                    <a:pt x="779" y="2441"/>
                  </a:lnTo>
                  <a:lnTo>
                    <a:pt x="808" y="2452"/>
                  </a:lnTo>
                  <a:lnTo>
                    <a:pt x="836" y="2465"/>
                  </a:lnTo>
                  <a:lnTo>
                    <a:pt x="866" y="2475"/>
                  </a:lnTo>
                  <a:lnTo>
                    <a:pt x="896" y="2485"/>
                  </a:lnTo>
                  <a:lnTo>
                    <a:pt x="926" y="2494"/>
                  </a:lnTo>
                  <a:lnTo>
                    <a:pt x="956" y="2502"/>
                  </a:lnTo>
                  <a:lnTo>
                    <a:pt x="987" y="2510"/>
                  </a:lnTo>
                  <a:lnTo>
                    <a:pt x="1017" y="2516"/>
                  </a:lnTo>
                  <a:lnTo>
                    <a:pt x="1049" y="2522"/>
                  </a:lnTo>
                  <a:lnTo>
                    <a:pt x="1081" y="2528"/>
                  </a:lnTo>
                  <a:lnTo>
                    <a:pt x="1112" y="2532"/>
                  </a:lnTo>
                  <a:lnTo>
                    <a:pt x="1144" y="2536"/>
                  </a:lnTo>
                  <a:lnTo>
                    <a:pt x="1176" y="2539"/>
                  </a:lnTo>
                  <a:lnTo>
                    <a:pt x="1209" y="2541"/>
                  </a:lnTo>
                  <a:lnTo>
                    <a:pt x="1241" y="2543"/>
                  </a:lnTo>
                  <a:lnTo>
                    <a:pt x="1274" y="2543"/>
                  </a:lnTo>
                  <a:lnTo>
                    <a:pt x="1039" y="2206"/>
                  </a:lnTo>
                  <a:lnTo>
                    <a:pt x="1266" y="1904"/>
                  </a:lnTo>
                  <a:close/>
                </a:path>
              </a:pathLst>
            </a:custGeom>
            <a:solidFill>
              <a:srgbClr val="FFCC00"/>
            </a:solidFill>
            <a:ln w="9525">
              <a:solidFill>
                <a:srgbClr val="0066FF"/>
              </a:solidFill>
              <a:round/>
              <a:headEnd/>
              <a:tailEnd/>
            </a:ln>
            <a:effectLst/>
          </p:spPr>
          <p:txBody>
            <a:bodyPr/>
            <a:lstStyle/>
            <a:p>
              <a:endParaRPr lang="zh-CN" altLang="en-US"/>
            </a:p>
          </p:txBody>
        </p:sp>
        <p:sp>
          <p:nvSpPr>
            <p:cNvPr id="142376" name="Oval 40"/>
            <p:cNvSpPr>
              <a:spLocks noChangeArrowheads="1"/>
            </p:cNvSpPr>
            <p:nvPr/>
          </p:nvSpPr>
          <p:spPr bwMode="gray">
            <a:xfrm>
              <a:off x="2409" y="1026"/>
              <a:ext cx="496" cy="499"/>
            </a:xfrm>
            <a:prstGeom prst="ellipse">
              <a:avLst/>
            </a:prstGeom>
            <a:solidFill>
              <a:srgbClr val="1B9AD9">
                <a:alpha val="45000"/>
              </a:srgb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77" name="Oval 41"/>
            <p:cNvSpPr>
              <a:spLocks noChangeArrowheads="1"/>
            </p:cNvSpPr>
            <p:nvPr/>
          </p:nvSpPr>
          <p:spPr bwMode="gray">
            <a:xfrm>
              <a:off x="1910" y="1298"/>
              <a:ext cx="496" cy="499"/>
            </a:xfrm>
            <a:prstGeom prst="ellipse">
              <a:avLst/>
            </a:prstGeom>
            <a:solidFill>
              <a:srgbClr val="1B9AD9">
                <a:alpha val="45000"/>
              </a:srgb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78" name="Oval 42"/>
            <p:cNvSpPr>
              <a:spLocks noChangeArrowheads="1"/>
            </p:cNvSpPr>
            <p:nvPr/>
          </p:nvSpPr>
          <p:spPr bwMode="gray">
            <a:xfrm>
              <a:off x="1774" y="2886"/>
              <a:ext cx="496" cy="499"/>
            </a:xfrm>
            <a:prstGeom prst="ellipse">
              <a:avLst/>
            </a:prstGeom>
            <a:solidFill>
              <a:srgbClr val="1B9AD9">
                <a:alpha val="45000"/>
              </a:srgb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79" name="Oval 43"/>
            <p:cNvSpPr>
              <a:spLocks noChangeArrowheads="1"/>
            </p:cNvSpPr>
            <p:nvPr/>
          </p:nvSpPr>
          <p:spPr bwMode="gray">
            <a:xfrm>
              <a:off x="1593" y="1797"/>
              <a:ext cx="496" cy="499"/>
            </a:xfrm>
            <a:prstGeom prst="ellipse">
              <a:avLst/>
            </a:prstGeom>
            <a:solidFill>
              <a:srgbClr val="1B9AD9">
                <a:alpha val="45000"/>
              </a:srgb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80" name="Oval 44"/>
            <p:cNvSpPr>
              <a:spLocks noChangeArrowheads="1"/>
            </p:cNvSpPr>
            <p:nvPr/>
          </p:nvSpPr>
          <p:spPr bwMode="gray">
            <a:xfrm>
              <a:off x="1547" y="2387"/>
              <a:ext cx="496" cy="499"/>
            </a:xfrm>
            <a:prstGeom prst="ellipse">
              <a:avLst/>
            </a:prstGeom>
            <a:solidFill>
              <a:srgbClr val="1B9AD9">
                <a:alpha val="45000"/>
              </a:srgb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81" name="Oval 45"/>
            <p:cNvSpPr>
              <a:spLocks noChangeArrowheads="1"/>
            </p:cNvSpPr>
            <p:nvPr/>
          </p:nvSpPr>
          <p:spPr bwMode="gray">
            <a:xfrm>
              <a:off x="2185" y="3249"/>
              <a:ext cx="496" cy="499"/>
            </a:xfrm>
            <a:prstGeom prst="ellipse">
              <a:avLst/>
            </a:prstGeom>
            <a:solidFill>
              <a:srgbClr val="1B9AD9">
                <a:alpha val="45000"/>
              </a:srgbClr>
            </a:solidFill>
            <a:ln w="9525" algn="ctr">
              <a:noFill/>
              <a:round/>
              <a:headEnd/>
              <a:tailEnd/>
            </a:ln>
            <a:effectLst/>
          </p:spPr>
          <p:txBody>
            <a:bodyPr wrap="none" anchor="ctr"/>
            <a:lstStyle/>
            <a:p>
              <a:pPr algn="ctr" eaLnBrk="1" hangingPunct="1"/>
              <a:endParaRPr lang="zh-CN" altLang="en-US" sz="1800">
                <a:latin typeface="Arial" charset="0"/>
              </a:endParaRPr>
            </a:p>
          </p:txBody>
        </p:sp>
        <p:sp>
          <p:nvSpPr>
            <p:cNvPr id="142387" name="Rectangle 51"/>
            <p:cNvSpPr>
              <a:spLocks noChangeArrowheads="1"/>
            </p:cNvSpPr>
            <p:nvPr/>
          </p:nvSpPr>
          <p:spPr bwMode="auto">
            <a:xfrm>
              <a:off x="2182" y="3385"/>
              <a:ext cx="452" cy="326"/>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选择供</a:t>
              </a:r>
            </a:p>
            <a:p>
              <a:pPr algn="ctr"/>
              <a:r>
                <a:rPr lang="zh-CN" altLang="en-US" sz="1400" b="1">
                  <a:solidFill>
                    <a:srgbClr val="1C1C1C"/>
                  </a:solidFill>
                  <a:latin typeface="Arial" charset="0"/>
                </a:rPr>
                <a:t>应商</a:t>
              </a:r>
            </a:p>
          </p:txBody>
        </p:sp>
        <p:sp>
          <p:nvSpPr>
            <p:cNvPr id="142388" name="Rectangle 52"/>
            <p:cNvSpPr>
              <a:spLocks noChangeArrowheads="1"/>
            </p:cNvSpPr>
            <p:nvPr/>
          </p:nvSpPr>
          <p:spPr bwMode="auto">
            <a:xfrm>
              <a:off x="1754" y="3022"/>
              <a:ext cx="564" cy="19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比价采购</a:t>
              </a:r>
            </a:p>
          </p:txBody>
        </p:sp>
        <p:sp>
          <p:nvSpPr>
            <p:cNvPr id="142389" name="Rectangle 53"/>
            <p:cNvSpPr>
              <a:spLocks noChangeArrowheads="1"/>
            </p:cNvSpPr>
            <p:nvPr/>
          </p:nvSpPr>
          <p:spPr bwMode="auto">
            <a:xfrm>
              <a:off x="1502" y="2523"/>
              <a:ext cx="564" cy="19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商务谈判</a:t>
              </a:r>
            </a:p>
          </p:txBody>
        </p:sp>
        <p:sp>
          <p:nvSpPr>
            <p:cNvPr id="142390" name="Rectangle 54"/>
            <p:cNvSpPr>
              <a:spLocks noChangeArrowheads="1"/>
            </p:cNvSpPr>
            <p:nvPr/>
          </p:nvSpPr>
          <p:spPr bwMode="auto">
            <a:xfrm>
              <a:off x="1547" y="1933"/>
              <a:ext cx="564" cy="19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合同文案</a:t>
              </a:r>
            </a:p>
          </p:txBody>
        </p:sp>
        <p:sp>
          <p:nvSpPr>
            <p:cNvPr id="142391" name="Rectangle 55"/>
            <p:cNvSpPr>
              <a:spLocks noChangeArrowheads="1"/>
            </p:cNvSpPr>
            <p:nvPr/>
          </p:nvSpPr>
          <p:spPr bwMode="auto">
            <a:xfrm>
              <a:off x="1865" y="1424"/>
              <a:ext cx="564" cy="19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交易跟踪</a:t>
              </a:r>
            </a:p>
          </p:txBody>
        </p:sp>
        <p:sp>
          <p:nvSpPr>
            <p:cNvPr id="142392" name="Rectangle 56"/>
            <p:cNvSpPr>
              <a:spLocks noChangeArrowheads="1"/>
            </p:cNvSpPr>
            <p:nvPr/>
          </p:nvSpPr>
          <p:spPr bwMode="auto">
            <a:xfrm>
              <a:off x="2364" y="1207"/>
              <a:ext cx="564" cy="19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a:r>
                <a:rPr lang="zh-CN" altLang="en-US" sz="1400" b="1">
                  <a:solidFill>
                    <a:srgbClr val="1C1C1C"/>
                  </a:solidFill>
                  <a:latin typeface="Arial" charset="0"/>
                </a:rPr>
                <a:t>开票付款</a:t>
              </a:r>
            </a:p>
          </p:txBody>
        </p:sp>
      </p:grpSp>
      <p:sp>
        <p:nvSpPr>
          <p:cNvPr id="142393" name="Rectangle 57"/>
          <p:cNvSpPr>
            <a:spLocks noChangeArrowheads="1"/>
          </p:cNvSpPr>
          <p:nvPr/>
        </p:nvSpPr>
        <p:spPr bwMode="auto">
          <a:xfrm>
            <a:off x="395288" y="1000108"/>
            <a:ext cx="6962794" cy="357190"/>
          </a:xfrm>
          <a:prstGeom prst="rect">
            <a:avLst/>
          </a:prstGeom>
          <a:noFill/>
          <a:ln w="9525">
            <a:noFill/>
            <a:miter lim="800000"/>
            <a:headEnd/>
            <a:tailEnd/>
          </a:ln>
        </p:spPr>
        <p:txBody>
          <a:bodyPr/>
          <a:lstStyle/>
          <a:p>
            <a:pPr marL="342900" indent="-342900" eaLnBrk="1" hangingPunct="1">
              <a:lnSpc>
                <a:spcPct val="130000"/>
              </a:lnSpc>
            </a:pPr>
            <a:r>
              <a:rPr lang="zh-CN" altLang="en-US" b="1" smtClean="0">
                <a:latin typeface="宋体" charset="-122"/>
              </a:rPr>
              <a:t>高校后勤内部内部</a:t>
            </a:r>
            <a:r>
              <a:rPr lang="zh-CN" altLang="en-US" b="1">
                <a:latin typeface="宋体" charset="-122"/>
              </a:rPr>
              <a:t>采购业务流程复杂，供应商繁多。</a:t>
            </a:r>
          </a:p>
          <a:p>
            <a:pPr marL="342900" indent="-342900" eaLnBrk="1" hangingPunct="1">
              <a:lnSpc>
                <a:spcPct val="130000"/>
              </a:lnSpc>
            </a:pPr>
            <a:r>
              <a:rPr lang="zh-CN" altLang="en-US">
                <a:solidFill>
                  <a:schemeClr val="accent1"/>
                </a:solidFill>
                <a:latin typeface="宋体" charset="-122"/>
              </a:rPr>
              <a:t> </a:t>
            </a:r>
          </a:p>
        </p:txBody>
      </p:sp>
      <p:sp>
        <p:nvSpPr>
          <p:cNvPr id="142396" name="Rectangle 60"/>
          <p:cNvSpPr>
            <a:spLocks noChangeArrowheads="1"/>
          </p:cNvSpPr>
          <p:nvPr/>
        </p:nvSpPr>
        <p:spPr bwMode="auto">
          <a:xfrm>
            <a:off x="4787900" y="1484313"/>
            <a:ext cx="4176713" cy="4824412"/>
          </a:xfrm>
          <a:prstGeom prst="rect">
            <a:avLst/>
          </a:prstGeom>
          <a:noFill/>
          <a:ln w="9525">
            <a:solidFill>
              <a:srgbClr val="FF3300"/>
            </a:solidFill>
            <a:prstDash val="dashDot"/>
            <a:miter lim="800000"/>
            <a:headEnd/>
            <a:tailEnd/>
          </a:ln>
          <a:effectLst>
            <a:prstShdw prst="shdw12">
              <a:schemeClr val="bg2">
                <a:alpha val="50000"/>
              </a:schemeClr>
            </a:prstShdw>
          </a:effectLst>
        </p:spPr>
        <p:txBody>
          <a:bodyPr wrap="none" anchor="ctr"/>
          <a:lstStyle/>
          <a:p>
            <a:pPr algn="ctr"/>
            <a:endParaRPr lang="zh-CN" altLang="en-US"/>
          </a:p>
        </p:txBody>
      </p:sp>
      <p:sp>
        <p:nvSpPr>
          <p:cNvPr id="142397" name="Rectangle 61"/>
          <p:cNvSpPr>
            <a:spLocks noChangeArrowheads="1"/>
          </p:cNvSpPr>
          <p:nvPr/>
        </p:nvSpPr>
        <p:spPr bwMode="auto">
          <a:xfrm>
            <a:off x="395288" y="1484313"/>
            <a:ext cx="4176712" cy="4824412"/>
          </a:xfrm>
          <a:prstGeom prst="rect">
            <a:avLst/>
          </a:prstGeom>
          <a:noFill/>
          <a:ln w="9525">
            <a:solidFill>
              <a:schemeClr val="tx1"/>
            </a:solidFill>
            <a:prstDash val="dashDot"/>
            <a:miter lim="800000"/>
            <a:headEnd/>
            <a:tailEnd/>
          </a:ln>
          <a:effectLst>
            <a:prstShdw prst="shdw12">
              <a:schemeClr val="bg2">
                <a:alpha val="50000"/>
              </a:schemeClr>
            </a:prstShdw>
          </a:effectLst>
        </p:spPr>
        <p:txBody>
          <a:bodyPr wrap="none" anchor="ctr"/>
          <a:lstStyle/>
          <a:p>
            <a:pPr algn="ctr"/>
            <a:endParaRPr lang="zh-CN" altLang="en-US"/>
          </a:p>
        </p:txBody>
      </p:sp>
      <p:sp>
        <p:nvSpPr>
          <p:cNvPr id="142398" name="Text Box 62"/>
          <p:cNvSpPr txBox="1">
            <a:spLocks noChangeArrowheads="1"/>
          </p:cNvSpPr>
          <p:nvPr/>
        </p:nvSpPr>
        <p:spPr bwMode="auto">
          <a:xfrm>
            <a:off x="6443663" y="1412875"/>
            <a:ext cx="1800225" cy="366713"/>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pPr>
            <a:r>
              <a:rPr lang="zh-CN" altLang="en-US" sz="1800" b="1">
                <a:solidFill>
                  <a:schemeClr val="accent1"/>
                </a:solidFill>
              </a:rPr>
              <a:t>内部申购流程</a:t>
            </a:r>
          </a:p>
        </p:txBody>
      </p:sp>
      <p:sp>
        <p:nvSpPr>
          <p:cNvPr id="142399" name="Text Box 63"/>
          <p:cNvSpPr txBox="1">
            <a:spLocks noChangeArrowheads="1"/>
          </p:cNvSpPr>
          <p:nvPr/>
        </p:nvSpPr>
        <p:spPr bwMode="auto">
          <a:xfrm>
            <a:off x="971550" y="1412875"/>
            <a:ext cx="1800225" cy="366713"/>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pPr>
            <a:r>
              <a:rPr lang="zh-CN" altLang="en-US" sz="1800" b="1">
                <a:solidFill>
                  <a:schemeClr val="accent1"/>
                </a:solidFill>
              </a:rPr>
              <a:t>外部采购流程</a:t>
            </a:r>
          </a:p>
        </p:txBody>
      </p:sp>
      <p:sp>
        <p:nvSpPr>
          <p:cNvPr id="142400" name="Text Box 64"/>
          <p:cNvSpPr txBox="1">
            <a:spLocks noChangeArrowheads="1"/>
          </p:cNvSpPr>
          <p:nvPr/>
        </p:nvSpPr>
        <p:spPr bwMode="auto">
          <a:xfrm>
            <a:off x="6300788" y="1773238"/>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buFont typeface="Wingdings" pitchFamily="2" charset="2"/>
              <a:buChar char="u"/>
            </a:pPr>
            <a:r>
              <a:rPr lang="zh-CN" altLang="en-US" sz="1400">
                <a:solidFill>
                  <a:schemeClr val="accent1"/>
                </a:solidFill>
              </a:rPr>
              <a:t>各采购部门需求繁多</a:t>
            </a:r>
          </a:p>
        </p:txBody>
      </p:sp>
      <p:sp>
        <p:nvSpPr>
          <p:cNvPr id="142401" name="Text Box 65"/>
          <p:cNvSpPr txBox="1">
            <a:spLocks noChangeArrowheads="1"/>
          </p:cNvSpPr>
          <p:nvPr/>
        </p:nvSpPr>
        <p:spPr bwMode="auto">
          <a:xfrm>
            <a:off x="6659563" y="2060575"/>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buFont typeface="Wingdings" pitchFamily="2" charset="2"/>
              <a:buChar char="u"/>
            </a:pPr>
            <a:r>
              <a:rPr lang="zh-CN" altLang="en-US" sz="1400">
                <a:solidFill>
                  <a:schemeClr val="accent1"/>
                </a:solidFill>
              </a:rPr>
              <a:t>采购类型事先分类</a:t>
            </a:r>
          </a:p>
        </p:txBody>
      </p:sp>
      <p:sp>
        <p:nvSpPr>
          <p:cNvPr id="142402" name="Text Box 66"/>
          <p:cNvSpPr txBox="1">
            <a:spLocks noChangeArrowheads="1"/>
          </p:cNvSpPr>
          <p:nvPr/>
        </p:nvSpPr>
        <p:spPr bwMode="auto">
          <a:xfrm>
            <a:off x="6877050" y="2492375"/>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buFont typeface="Wingdings" pitchFamily="2" charset="2"/>
              <a:buChar char="u"/>
            </a:pPr>
            <a:r>
              <a:rPr lang="zh-CN" altLang="en-US" sz="1400">
                <a:solidFill>
                  <a:schemeClr val="accent1"/>
                </a:solidFill>
              </a:rPr>
              <a:t>制定各项采购预算</a:t>
            </a:r>
          </a:p>
        </p:txBody>
      </p:sp>
      <p:sp>
        <p:nvSpPr>
          <p:cNvPr id="142403" name="Text Box 67"/>
          <p:cNvSpPr txBox="1">
            <a:spLocks noChangeArrowheads="1"/>
          </p:cNvSpPr>
          <p:nvPr/>
        </p:nvSpPr>
        <p:spPr bwMode="auto">
          <a:xfrm>
            <a:off x="6948488" y="2924175"/>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buFont typeface="Wingdings" pitchFamily="2" charset="2"/>
              <a:buChar char="u"/>
            </a:pPr>
            <a:r>
              <a:rPr lang="zh-CN" altLang="en-US" sz="1400">
                <a:solidFill>
                  <a:schemeClr val="accent1"/>
                </a:solidFill>
              </a:rPr>
              <a:t>针对不同需求进行申请</a:t>
            </a:r>
          </a:p>
        </p:txBody>
      </p:sp>
      <p:sp>
        <p:nvSpPr>
          <p:cNvPr id="142404" name="Text Box 68"/>
          <p:cNvSpPr txBox="1">
            <a:spLocks noChangeArrowheads="1"/>
          </p:cNvSpPr>
          <p:nvPr/>
        </p:nvSpPr>
        <p:spPr bwMode="auto">
          <a:xfrm>
            <a:off x="7092950" y="3429000"/>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buFont typeface="Wingdings" pitchFamily="2" charset="2"/>
              <a:buChar char="u"/>
            </a:pPr>
            <a:r>
              <a:rPr lang="zh-CN" altLang="en-US" sz="1400">
                <a:solidFill>
                  <a:schemeClr val="accent1"/>
                </a:solidFill>
              </a:rPr>
              <a:t>首先进行预算审核</a:t>
            </a:r>
          </a:p>
        </p:txBody>
      </p:sp>
      <p:sp>
        <p:nvSpPr>
          <p:cNvPr id="142405" name="Text Box 69"/>
          <p:cNvSpPr txBox="1">
            <a:spLocks noChangeArrowheads="1"/>
          </p:cNvSpPr>
          <p:nvPr/>
        </p:nvSpPr>
        <p:spPr bwMode="auto">
          <a:xfrm>
            <a:off x="7092950" y="4437063"/>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buFont typeface="Wingdings" pitchFamily="2" charset="2"/>
              <a:buChar char="u"/>
            </a:pPr>
            <a:r>
              <a:rPr lang="zh-CN" altLang="en-US" sz="1400">
                <a:solidFill>
                  <a:schemeClr val="accent1"/>
                </a:solidFill>
              </a:rPr>
              <a:t>并确认需求规格</a:t>
            </a:r>
          </a:p>
        </p:txBody>
      </p:sp>
      <p:sp>
        <p:nvSpPr>
          <p:cNvPr id="142406" name="Text Box 70"/>
          <p:cNvSpPr txBox="1">
            <a:spLocks noChangeArrowheads="1"/>
          </p:cNvSpPr>
          <p:nvPr/>
        </p:nvSpPr>
        <p:spPr bwMode="auto">
          <a:xfrm>
            <a:off x="6659563" y="5300663"/>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buFont typeface="Wingdings" pitchFamily="2" charset="2"/>
              <a:buChar char="u"/>
            </a:pPr>
            <a:r>
              <a:rPr lang="zh-CN" altLang="en-US" sz="1400">
                <a:solidFill>
                  <a:schemeClr val="accent1"/>
                </a:solidFill>
              </a:rPr>
              <a:t>按照流程逐级审批</a:t>
            </a:r>
          </a:p>
        </p:txBody>
      </p:sp>
      <p:sp>
        <p:nvSpPr>
          <p:cNvPr id="142407" name="Text Box 71"/>
          <p:cNvSpPr txBox="1">
            <a:spLocks noChangeArrowheads="1"/>
          </p:cNvSpPr>
          <p:nvPr/>
        </p:nvSpPr>
        <p:spPr bwMode="auto">
          <a:xfrm>
            <a:off x="6443663" y="5861050"/>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buFont typeface="Wingdings" pitchFamily="2" charset="2"/>
              <a:buChar char="u"/>
            </a:pPr>
            <a:r>
              <a:rPr lang="zh-CN" altLang="en-US" sz="1400">
                <a:solidFill>
                  <a:schemeClr val="accent1"/>
                </a:solidFill>
              </a:rPr>
              <a:t>汇总采购需求</a:t>
            </a:r>
          </a:p>
        </p:txBody>
      </p:sp>
      <p:sp>
        <p:nvSpPr>
          <p:cNvPr id="142408" name="Text Box 72"/>
          <p:cNvSpPr txBox="1">
            <a:spLocks noChangeArrowheads="1"/>
          </p:cNvSpPr>
          <p:nvPr/>
        </p:nvSpPr>
        <p:spPr bwMode="auto">
          <a:xfrm>
            <a:off x="1008063" y="1700213"/>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lgn="r">
              <a:spcBef>
                <a:spcPct val="50000"/>
              </a:spcBef>
              <a:buFont typeface="Wingdings" pitchFamily="2" charset="2"/>
              <a:buNone/>
            </a:pPr>
            <a:r>
              <a:rPr lang="zh-CN" altLang="en-US" sz="1400">
                <a:solidFill>
                  <a:schemeClr val="accent1"/>
                </a:solidFill>
              </a:rPr>
              <a:t>付款，对账◆</a:t>
            </a:r>
          </a:p>
        </p:txBody>
      </p:sp>
      <p:sp>
        <p:nvSpPr>
          <p:cNvPr id="142410" name="Text Box 74"/>
          <p:cNvSpPr txBox="1">
            <a:spLocks noChangeArrowheads="1"/>
          </p:cNvSpPr>
          <p:nvPr/>
        </p:nvSpPr>
        <p:spPr bwMode="auto">
          <a:xfrm>
            <a:off x="468313" y="2260600"/>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lgn="r">
              <a:spcBef>
                <a:spcPct val="50000"/>
              </a:spcBef>
              <a:buFont typeface="Wingdings" pitchFamily="2" charset="2"/>
              <a:buNone/>
            </a:pPr>
            <a:r>
              <a:rPr lang="zh-CN" altLang="en-US" sz="1400">
                <a:solidFill>
                  <a:schemeClr val="accent1"/>
                </a:solidFill>
              </a:rPr>
              <a:t>采购、收货、验收、质检◆</a:t>
            </a:r>
          </a:p>
        </p:txBody>
      </p:sp>
      <p:sp>
        <p:nvSpPr>
          <p:cNvPr id="142411" name="Text Box 75"/>
          <p:cNvSpPr txBox="1">
            <a:spLocks noChangeArrowheads="1"/>
          </p:cNvSpPr>
          <p:nvPr/>
        </p:nvSpPr>
        <p:spPr bwMode="auto">
          <a:xfrm>
            <a:off x="179388" y="2908300"/>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lgn="r">
              <a:spcBef>
                <a:spcPct val="50000"/>
              </a:spcBef>
              <a:buFont typeface="Wingdings" pitchFamily="2" charset="2"/>
              <a:buNone/>
            </a:pPr>
            <a:r>
              <a:rPr lang="zh-CN" altLang="en-US" sz="1400">
                <a:solidFill>
                  <a:schemeClr val="accent1"/>
                </a:solidFill>
              </a:rPr>
              <a:t>协商并签订合同◆</a:t>
            </a:r>
          </a:p>
        </p:txBody>
      </p:sp>
      <p:sp>
        <p:nvSpPr>
          <p:cNvPr id="142412" name="Text Box 76"/>
          <p:cNvSpPr txBox="1">
            <a:spLocks noChangeArrowheads="1"/>
          </p:cNvSpPr>
          <p:nvPr/>
        </p:nvSpPr>
        <p:spPr bwMode="auto">
          <a:xfrm>
            <a:off x="34925" y="3484563"/>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lgn="r">
              <a:spcBef>
                <a:spcPct val="50000"/>
              </a:spcBef>
              <a:buFont typeface="Wingdings" pitchFamily="2" charset="2"/>
              <a:buNone/>
            </a:pPr>
            <a:r>
              <a:rPr lang="zh-CN" altLang="en-US" sz="1400">
                <a:solidFill>
                  <a:schemeClr val="accent1"/>
                </a:solidFill>
              </a:rPr>
              <a:t>选定供应商◆</a:t>
            </a:r>
          </a:p>
        </p:txBody>
      </p:sp>
      <p:sp>
        <p:nvSpPr>
          <p:cNvPr id="142413" name="Text Box 77"/>
          <p:cNvSpPr txBox="1">
            <a:spLocks noChangeArrowheads="1"/>
          </p:cNvSpPr>
          <p:nvPr/>
        </p:nvSpPr>
        <p:spPr bwMode="auto">
          <a:xfrm>
            <a:off x="0" y="3844925"/>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lgn="r">
              <a:spcBef>
                <a:spcPct val="50000"/>
              </a:spcBef>
              <a:buFont typeface="Wingdings" pitchFamily="2" charset="2"/>
              <a:buNone/>
            </a:pPr>
            <a:r>
              <a:rPr lang="zh-CN" altLang="en-US" sz="1400">
                <a:solidFill>
                  <a:schemeClr val="accent1"/>
                </a:solidFill>
              </a:rPr>
              <a:t>竞标流程◆</a:t>
            </a:r>
          </a:p>
        </p:txBody>
      </p:sp>
      <p:sp>
        <p:nvSpPr>
          <p:cNvPr id="142414" name="Text Box 78"/>
          <p:cNvSpPr txBox="1">
            <a:spLocks noChangeArrowheads="1"/>
          </p:cNvSpPr>
          <p:nvPr/>
        </p:nvSpPr>
        <p:spPr bwMode="auto">
          <a:xfrm>
            <a:off x="34925" y="4203700"/>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lgn="r">
              <a:spcBef>
                <a:spcPct val="50000"/>
              </a:spcBef>
              <a:buFont typeface="Wingdings" pitchFamily="2" charset="2"/>
              <a:buNone/>
            </a:pPr>
            <a:r>
              <a:rPr lang="zh-CN" altLang="en-US" sz="1400">
                <a:solidFill>
                  <a:schemeClr val="accent1"/>
                </a:solidFill>
              </a:rPr>
              <a:t>确认技术方案◆</a:t>
            </a:r>
          </a:p>
        </p:txBody>
      </p:sp>
      <p:sp>
        <p:nvSpPr>
          <p:cNvPr id="142415" name="Text Box 79"/>
          <p:cNvSpPr txBox="1">
            <a:spLocks noChangeArrowheads="1"/>
          </p:cNvSpPr>
          <p:nvPr/>
        </p:nvSpPr>
        <p:spPr bwMode="auto">
          <a:xfrm>
            <a:off x="107950" y="4508500"/>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lgn="r">
              <a:spcBef>
                <a:spcPct val="50000"/>
              </a:spcBef>
              <a:buFont typeface="Wingdings" pitchFamily="2" charset="2"/>
              <a:buNone/>
            </a:pPr>
            <a:r>
              <a:rPr lang="zh-CN" altLang="en-US" sz="1400">
                <a:solidFill>
                  <a:schemeClr val="accent1"/>
                </a:solidFill>
              </a:rPr>
              <a:t>企业证照管理◆</a:t>
            </a:r>
          </a:p>
        </p:txBody>
      </p:sp>
      <p:sp>
        <p:nvSpPr>
          <p:cNvPr id="142416" name="Text Box 80"/>
          <p:cNvSpPr txBox="1">
            <a:spLocks noChangeArrowheads="1"/>
          </p:cNvSpPr>
          <p:nvPr/>
        </p:nvSpPr>
        <p:spPr bwMode="auto">
          <a:xfrm>
            <a:off x="250825" y="4995863"/>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lgn="r">
              <a:spcBef>
                <a:spcPct val="50000"/>
              </a:spcBef>
              <a:buFont typeface="Wingdings" pitchFamily="2" charset="2"/>
              <a:buNone/>
            </a:pPr>
            <a:r>
              <a:rPr lang="zh-CN" altLang="en-US" sz="1400">
                <a:solidFill>
                  <a:schemeClr val="accent1"/>
                </a:solidFill>
              </a:rPr>
              <a:t>初步询价、比价◆</a:t>
            </a:r>
          </a:p>
        </p:txBody>
      </p:sp>
      <p:sp>
        <p:nvSpPr>
          <p:cNvPr id="142417" name="Text Box 81"/>
          <p:cNvSpPr txBox="1">
            <a:spLocks noChangeArrowheads="1"/>
          </p:cNvSpPr>
          <p:nvPr/>
        </p:nvSpPr>
        <p:spPr bwMode="auto">
          <a:xfrm>
            <a:off x="684213" y="5445125"/>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lgn="r">
              <a:spcBef>
                <a:spcPct val="50000"/>
              </a:spcBef>
              <a:buFont typeface="Wingdings" pitchFamily="2" charset="2"/>
              <a:buNone/>
            </a:pPr>
            <a:r>
              <a:rPr lang="zh-CN" altLang="en-US" sz="1400">
                <a:solidFill>
                  <a:schemeClr val="accent1"/>
                </a:solidFill>
              </a:rPr>
              <a:t>选择数家供应商◆</a:t>
            </a:r>
          </a:p>
        </p:txBody>
      </p:sp>
      <p:sp>
        <p:nvSpPr>
          <p:cNvPr id="142418" name="Text Box 82"/>
          <p:cNvSpPr txBox="1">
            <a:spLocks noChangeArrowheads="1"/>
          </p:cNvSpPr>
          <p:nvPr/>
        </p:nvSpPr>
        <p:spPr bwMode="auto">
          <a:xfrm>
            <a:off x="971550" y="5876925"/>
            <a:ext cx="2339975" cy="304800"/>
          </a:xfrm>
          <a:prstGeom prst="rect">
            <a:avLst/>
          </a:prstGeom>
          <a:noFill/>
          <a:ln w="9525">
            <a:noFill/>
            <a:miter lim="800000"/>
            <a:headEnd/>
            <a:tailEnd/>
          </a:ln>
          <a:effectLst>
            <a:prstShdw prst="shdw12">
              <a:schemeClr val="bg2">
                <a:alpha val="50000"/>
              </a:schemeClr>
            </a:prstShdw>
          </a:effectLst>
        </p:spPr>
        <p:txBody>
          <a:bodyPr>
            <a:spAutoFit/>
          </a:bodyPr>
          <a:lstStyle/>
          <a:p>
            <a:pPr algn="r">
              <a:spcBef>
                <a:spcPct val="50000"/>
              </a:spcBef>
              <a:buFont typeface="Wingdings" pitchFamily="2" charset="2"/>
              <a:buNone/>
            </a:pPr>
            <a:r>
              <a:rPr lang="zh-CN" altLang="en-US" sz="1400">
                <a:solidFill>
                  <a:schemeClr val="accent1"/>
                </a:solidFill>
              </a:rPr>
              <a:t>对外发布采购标书◆</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852" name="Picture 60" descr="酒店采购可视化流程"/>
          <p:cNvPicPr>
            <a:picLocks noChangeAspect="1" noChangeArrowheads="1"/>
          </p:cNvPicPr>
          <p:nvPr/>
        </p:nvPicPr>
        <p:blipFill>
          <a:blip r:embed="rId3"/>
          <a:srcRect/>
          <a:stretch>
            <a:fillRect/>
          </a:stretch>
        </p:blipFill>
        <p:spPr bwMode="auto">
          <a:xfrm>
            <a:off x="536575" y="2093934"/>
            <a:ext cx="7923213" cy="4478338"/>
          </a:xfrm>
          <a:prstGeom prst="rect">
            <a:avLst/>
          </a:prstGeom>
          <a:noFill/>
        </p:spPr>
      </p:pic>
      <p:sp>
        <p:nvSpPr>
          <p:cNvPr id="161853" name="Rectangle 61"/>
          <p:cNvSpPr>
            <a:spLocks noChangeArrowheads="1"/>
          </p:cNvSpPr>
          <p:nvPr/>
        </p:nvSpPr>
        <p:spPr bwMode="auto">
          <a:xfrm>
            <a:off x="357158" y="1065203"/>
            <a:ext cx="8640762" cy="1006475"/>
          </a:xfrm>
          <a:prstGeom prst="rect">
            <a:avLst/>
          </a:prstGeom>
          <a:noFill/>
          <a:ln w="9525">
            <a:noFill/>
            <a:miter lim="800000"/>
            <a:headEnd/>
            <a:tailEnd/>
          </a:ln>
          <a:effectLst>
            <a:prstShdw prst="shdw12">
              <a:schemeClr val="bg2">
                <a:alpha val="50000"/>
              </a:schemeClr>
            </a:prstShdw>
          </a:effectLst>
        </p:spPr>
        <p:txBody>
          <a:bodyPr>
            <a:spAutoFit/>
          </a:bodyPr>
          <a:lstStyle/>
          <a:p>
            <a:r>
              <a:rPr lang="zh-CN" altLang="en-US" sz="2000" b="1">
                <a:latin typeface="宋体" charset="-122"/>
              </a:rPr>
              <a:t>引进管理流水线作业方式，分角色建立</a:t>
            </a:r>
            <a:r>
              <a:rPr lang="en-US" altLang="zh-CN" sz="2000" b="1">
                <a:latin typeface="宋体" charset="-122"/>
              </a:rPr>
              <a:t>my work(</a:t>
            </a:r>
            <a:r>
              <a:rPr lang="zh-CN" altLang="en-US" sz="2000" b="1">
                <a:latin typeface="宋体" charset="-122"/>
              </a:rPr>
              <a:t>我的工作</a:t>
            </a:r>
            <a:r>
              <a:rPr lang="en-US" altLang="zh-CN" sz="2000" b="1">
                <a:latin typeface="宋体" charset="-122"/>
              </a:rPr>
              <a:t>),</a:t>
            </a:r>
            <a:r>
              <a:rPr lang="zh-CN" altLang="en-US" sz="2000" b="1">
                <a:latin typeface="宋体" charset="-122"/>
              </a:rPr>
              <a:t>当前工作列表及消息查询。全程供应链雷达透视，单流程监控（订单、补货、结算、退货、发票等从</a:t>
            </a:r>
            <a:r>
              <a:rPr lang="en-US" altLang="zh-CN" sz="2000" b="1">
                <a:latin typeface="宋体" charset="-122"/>
              </a:rPr>
              <a:t>OPEN</a:t>
            </a:r>
            <a:r>
              <a:rPr lang="zh-CN" altLang="en-US" sz="2000" b="1">
                <a:latin typeface="宋体" charset="-122"/>
              </a:rPr>
              <a:t>到</a:t>
            </a:r>
            <a:r>
              <a:rPr lang="en-US" altLang="zh-CN" sz="2000" b="1">
                <a:latin typeface="宋体" charset="-122"/>
              </a:rPr>
              <a:t>CLOSE</a:t>
            </a:r>
            <a:r>
              <a:rPr lang="zh-CN" altLang="en-US" sz="2000" b="1">
                <a:latin typeface="宋体" charset="-122"/>
              </a:rPr>
              <a:t>一票到底的实时监控）。</a:t>
            </a:r>
            <a:endParaRPr lang="en-US" altLang="zh-CN" sz="2000" b="1">
              <a:latin typeface="宋体" charset="-122"/>
            </a:endParaRPr>
          </a:p>
        </p:txBody>
      </p:sp>
      <p:sp>
        <p:nvSpPr>
          <p:cNvPr id="5"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3"/>
          <p:cNvSpPr>
            <a:spLocks noChangeArrowheads="1"/>
          </p:cNvSpPr>
          <p:nvPr/>
        </p:nvSpPr>
        <p:spPr bwMode="auto">
          <a:xfrm>
            <a:off x="357158" y="1073137"/>
            <a:ext cx="5127625" cy="400110"/>
          </a:xfrm>
          <a:prstGeom prst="rect">
            <a:avLst/>
          </a:prstGeom>
          <a:noFill/>
          <a:ln w="25400" algn="ctr">
            <a:noFill/>
            <a:miter lim="800000"/>
            <a:headEnd/>
            <a:tailEnd/>
          </a:ln>
          <a:effectLst/>
        </p:spPr>
        <p:txBody>
          <a:bodyPr>
            <a:spAutoFit/>
          </a:bodyPr>
          <a:lstStyle/>
          <a:p>
            <a:r>
              <a:rPr lang="zh-CN" altLang="en-US" sz="2000">
                <a:latin typeface="宋体" charset="-122"/>
              </a:rPr>
              <a:t>将采购从繁琐的事物中解放出来</a:t>
            </a:r>
          </a:p>
        </p:txBody>
      </p:sp>
      <p:grpSp>
        <p:nvGrpSpPr>
          <p:cNvPr id="147473" name="Group 17"/>
          <p:cNvGrpSpPr>
            <a:grpSpLocks/>
          </p:cNvGrpSpPr>
          <p:nvPr/>
        </p:nvGrpSpPr>
        <p:grpSpPr bwMode="auto">
          <a:xfrm>
            <a:off x="1619250" y="2708275"/>
            <a:ext cx="6624638" cy="3463925"/>
            <a:chOff x="1020" y="1706"/>
            <a:chExt cx="4173" cy="2182"/>
          </a:xfrm>
        </p:grpSpPr>
        <p:sp>
          <p:nvSpPr>
            <p:cNvPr id="147460" name="Pyr1"/>
            <p:cNvSpPr>
              <a:spLocks noEditPoints="1" noChangeArrowheads="1"/>
            </p:cNvSpPr>
            <p:nvPr/>
          </p:nvSpPr>
          <p:spPr bwMode="auto">
            <a:xfrm>
              <a:off x="1383" y="1888"/>
              <a:ext cx="1769" cy="1678"/>
            </a:xfrm>
            <a:custGeom>
              <a:avLst/>
              <a:gdLst>
                <a:gd name="T0" fmla="*/ 10800 w 21600"/>
                <a:gd name="T1" fmla="*/ 0 h 21600"/>
                <a:gd name="T2" fmla="*/ 21600 w 21600"/>
                <a:gd name="T3" fmla="*/ 21600 h 21600"/>
                <a:gd name="T4" fmla="*/ 0 w 21600"/>
                <a:gd name="T5" fmla="*/ 21600 h 21600"/>
                <a:gd name="T6" fmla="*/ 5400 w 21600"/>
                <a:gd name="T7" fmla="*/ 11800 h 21600"/>
                <a:gd name="T8" fmla="*/ 16200 w 21600"/>
                <a:gd name="T9" fmla="*/ 20600 h 21600"/>
              </a:gdLst>
              <a:ahLst/>
              <a:cxnLst>
                <a:cxn ang="0">
                  <a:pos x="T0" y="T1"/>
                </a:cxn>
                <a:cxn ang="0">
                  <a:pos x="T2" y="T3"/>
                </a:cxn>
                <a:cxn ang="0">
                  <a:pos x="T4" y="T5"/>
                </a:cxn>
              </a:cxnLst>
              <a:rect l="T6" t="T7" r="T8" b="T9"/>
              <a:pathLst>
                <a:path w="21600" h="21600">
                  <a:moveTo>
                    <a:pt x="10800" y="0"/>
                  </a:moveTo>
                  <a:lnTo>
                    <a:pt x="21600" y="21600"/>
                  </a:lnTo>
                  <a:lnTo>
                    <a:pt x="0" y="21600"/>
                  </a:lnTo>
                  <a:lnTo>
                    <a:pt x="10800" y="0"/>
                  </a:lnTo>
                  <a:close/>
                </a:path>
              </a:pathLst>
            </a:custGeom>
            <a:solidFill>
              <a:schemeClr val="bg1"/>
            </a:solidFill>
            <a:ln w="9525">
              <a:solidFill>
                <a:srgbClr val="1B9AD9"/>
              </a:solidFill>
              <a:miter lim="800000"/>
              <a:headEnd/>
              <a:tailEnd/>
            </a:ln>
          </p:spPr>
          <p:txBody>
            <a:bodyPr/>
            <a:lstStyle/>
            <a:p>
              <a:endParaRPr lang="zh-CN" altLang="en-US">
                <a:solidFill>
                  <a:schemeClr val="tx1">
                    <a:lumMod val="75000"/>
                  </a:schemeClr>
                </a:solidFill>
              </a:endParaRPr>
            </a:p>
          </p:txBody>
        </p:sp>
        <p:sp>
          <p:nvSpPr>
            <p:cNvPr id="147461" name="Pyr1"/>
            <p:cNvSpPr>
              <a:spLocks noEditPoints="1" noChangeArrowheads="1"/>
            </p:cNvSpPr>
            <p:nvPr/>
          </p:nvSpPr>
          <p:spPr bwMode="auto">
            <a:xfrm rot="10800000">
              <a:off x="3288" y="1888"/>
              <a:ext cx="1769" cy="1678"/>
            </a:xfrm>
            <a:custGeom>
              <a:avLst/>
              <a:gdLst>
                <a:gd name="T0" fmla="*/ 10800 w 21600"/>
                <a:gd name="T1" fmla="*/ 0 h 21600"/>
                <a:gd name="T2" fmla="*/ 21600 w 21600"/>
                <a:gd name="T3" fmla="*/ 21600 h 21600"/>
                <a:gd name="T4" fmla="*/ 0 w 21600"/>
                <a:gd name="T5" fmla="*/ 21600 h 21600"/>
                <a:gd name="T6" fmla="*/ 5400 w 21600"/>
                <a:gd name="T7" fmla="*/ 11800 h 21600"/>
                <a:gd name="T8" fmla="*/ 16200 w 21600"/>
                <a:gd name="T9" fmla="*/ 20600 h 21600"/>
              </a:gdLst>
              <a:ahLst/>
              <a:cxnLst>
                <a:cxn ang="0">
                  <a:pos x="T0" y="T1"/>
                </a:cxn>
                <a:cxn ang="0">
                  <a:pos x="T2" y="T3"/>
                </a:cxn>
                <a:cxn ang="0">
                  <a:pos x="T4" y="T5"/>
                </a:cxn>
              </a:cxnLst>
              <a:rect l="T6" t="T7" r="T8" b="T9"/>
              <a:pathLst>
                <a:path w="21600" h="21600">
                  <a:moveTo>
                    <a:pt x="10800" y="0"/>
                  </a:moveTo>
                  <a:lnTo>
                    <a:pt x="21600" y="21600"/>
                  </a:lnTo>
                  <a:lnTo>
                    <a:pt x="0" y="21600"/>
                  </a:lnTo>
                  <a:lnTo>
                    <a:pt x="10800" y="0"/>
                  </a:lnTo>
                  <a:close/>
                </a:path>
              </a:pathLst>
            </a:custGeom>
            <a:solidFill>
              <a:schemeClr val="bg1"/>
            </a:solidFill>
            <a:ln w="9525">
              <a:solidFill>
                <a:srgbClr val="1B9AD9"/>
              </a:solidFill>
              <a:miter lim="800000"/>
              <a:headEnd/>
              <a:tailEnd/>
            </a:ln>
          </p:spPr>
          <p:txBody>
            <a:bodyPr rot="10800000"/>
            <a:lstStyle/>
            <a:p>
              <a:endParaRPr lang="zh-CN" altLang="en-US">
                <a:solidFill>
                  <a:schemeClr val="tx1">
                    <a:lumMod val="75000"/>
                  </a:schemeClr>
                </a:solidFill>
              </a:endParaRPr>
            </a:p>
          </p:txBody>
        </p:sp>
        <p:sp>
          <p:nvSpPr>
            <p:cNvPr id="147462" name="Line 6"/>
            <p:cNvSpPr>
              <a:spLocks noChangeShapeType="1"/>
            </p:cNvSpPr>
            <p:nvPr/>
          </p:nvSpPr>
          <p:spPr bwMode="auto">
            <a:xfrm>
              <a:off x="1020" y="3566"/>
              <a:ext cx="4173" cy="0"/>
            </a:xfrm>
            <a:prstGeom prst="line">
              <a:avLst/>
            </a:prstGeom>
            <a:noFill/>
            <a:ln w="9525">
              <a:solidFill>
                <a:schemeClr val="tx1"/>
              </a:solidFill>
              <a:prstDash val="dashDot"/>
              <a:round/>
              <a:headEnd/>
              <a:tailEnd/>
            </a:ln>
            <a:effectLst>
              <a:prstShdw prst="shdw12">
                <a:schemeClr val="bg2">
                  <a:alpha val="50000"/>
                </a:schemeClr>
              </a:prstShdw>
            </a:effectLst>
          </p:spPr>
          <p:txBody>
            <a:bodyPr/>
            <a:lstStyle/>
            <a:p>
              <a:endParaRPr lang="zh-CN" altLang="en-US">
                <a:solidFill>
                  <a:schemeClr val="tx1">
                    <a:lumMod val="75000"/>
                  </a:schemeClr>
                </a:solidFill>
              </a:endParaRPr>
            </a:p>
          </p:txBody>
        </p:sp>
        <p:sp>
          <p:nvSpPr>
            <p:cNvPr id="147463" name="Line 7"/>
            <p:cNvSpPr>
              <a:spLocks noChangeShapeType="1"/>
            </p:cNvSpPr>
            <p:nvPr/>
          </p:nvSpPr>
          <p:spPr bwMode="auto">
            <a:xfrm>
              <a:off x="1020" y="2750"/>
              <a:ext cx="4173" cy="0"/>
            </a:xfrm>
            <a:prstGeom prst="line">
              <a:avLst/>
            </a:prstGeom>
            <a:noFill/>
            <a:ln w="9525">
              <a:solidFill>
                <a:schemeClr val="tx1"/>
              </a:solidFill>
              <a:prstDash val="dashDot"/>
              <a:round/>
              <a:headEnd/>
              <a:tailEnd/>
            </a:ln>
            <a:effectLst>
              <a:prstShdw prst="shdw12">
                <a:schemeClr val="bg2">
                  <a:alpha val="50000"/>
                </a:schemeClr>
              </a:prstShdw>
            </a:effectLst>
          </p:spPr>
          <p:txBody>
            <a:bodyPr/>
            <a:lstStyle/>
            <a:p>
              <a:endParaRPr lang="zh-CN" altLang="en-US">
                <a:solidFill>
                  <a:schemeClr val="tx1">
                    <a:lumMod val="75000"/>
                  </a:schemeClr>
                </a:solidFill>
              </a:endParaRPr>
            </a:p>
          </p:txBody>
        </p:sp>
        <p:sp>
          <p:nvSpPr>
            <p:cNvPr id="147464" name="Text Box 8"/>
            <p:cNvSpPr txBox="1">
              <a:spLocks noChangeArrowheads="1"/>
            </p:cNvSpPr>
            <p:nvPr/>
          </p:nvSpPr>
          <p:spPr bwMode="auto">
            <a:xfrm>
              <a:off x="1927" y="3113"/>
              <a:ext cx="680" cy="212"/>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pPr>
              <a:r>
                <a:rPr lang="en-US" altLang="zh-CN" sz="1600">
                  <a:solidFill>
                    <a:schemeClr val="tx1">
                      <a:lumMod val="75000"/>
                    </a:schemeClr>
                  </a:solidFill>
                </a:rPr>
                <a:t>80%</a:t>
              </a:r>
              <a:r>
                <a:rPr lang="zh-CN" altLang="en-US" sz="1600">
                  <a:solidFill>
                    <a:schemeClr val="tx1">
                      <a:lumMod val="75000"/>
                    </a:schemeClr>
                  </a:solidFill>
                </a:rPr>
                <a:t>时间</a:t>
              </a:r>
            </a:p>
          </p:txBody>
        </p:sp>
        <p:sp>
          <p:nvSpPr>
            <p:cNvPr id="147465" name="Text Box 9"/>
            <p:cNvSpPr txBox="1">
              <a:spLocks noChangeArrowheads="1"/>
            </p:cNvSpPr>
            <p:nvPr/>
          </p:nvSpPr>
          <p:spPr bwMode="auto">
            <a:xfrm>
              <a:off x="1973" y="2523"/>
              <a:ext cx="635" cy="212"/>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pPr>
              <a:r>
                <a:rPr lang="en-US" altLang="zh-CN" sz="1600">
                  <a:solidFill>
                    <a:schemeClr val="tx1">
                      <a:lumMod val="75000"/>
                    </a:schemeClr>
                  </a:solidFill>
                </a:rPr>
                <a:t>20%</a:t>
              </a:r>
              <a:r>
                <a:rPr lang="zh-CN" altLang="en-US" sz="1600">
                  <a:solidFill>
                    <a:schemeClr val="tx1">
                      <a:lumMod val="75000"/>
                    </a:schemeClr>
                  </a:solidFill>
                </a:rPr>
                <a:t>时间</a:t>
              </a:r>
            </a:p>
          </p:txBody>
        </p:sp>
        <p:sp>
          <p:nvSpPr>
            <p:cNvPr id="147466" name="Text Box 10"/>
            <p:cNvSpPr txBox="1">
              <a:spLocks noChangeArrowheads="1"/>
            </p:cNvSpPr>
            <p:nvPr/>
          </p:nvSpPr>
          <p:spPr bwMode="auto">
            <a:xfrm>
              <a:off x="3833" y="2205"/>
              <a:ext cx="680" cy="212"/>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pPr>
              <a:r>
                <a:rPr lang="en-US" altLang="zh-CN" sz="1600">
                  <a:solidFill>
                    <a:schemeClr val="tx1">
                      <a:lumMod val="75000"/>
                    </a:schemeClr>
                  </a:solidFill>
                </a:rPr>
                <a:t>80%</a:t>
              </a:r>
              <a:r>
                <a:rPr lang="zh-CN" altLang="en-US" sz="1600">
                  <a:solidFill>
                    <a:schemeClr val="tx1">
                      <a:lumMod val="75000"/>
                    </a:schemeClr>
                  </a:solidFill>
                </a:rPr>
                <a:t>时间</a:t>
              </a:r>
            </a:p>
          </p:txBody>
        </p:sp>
        <p:sp>
          <p:nvSpPr>
            <p:cNvPr id="147467" name="Text Box 11"/>
            <p:cNvSpPr txBox="1">
              <a:spLocks noChangeArrowheads="1"/>
            </p:cNvSpPr>
            <p:nvPr/>
          </p:nvSpPr>
          <p:spPr bwMode="auto">
            <a:xfrm>
              <a:off x="3878" y="2840"/>
              <a:ext cx="635" cy="212"/>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pPr>
              <a:r>
                <a:rPr lang="en-US" altLang="zh-CN" sz="1600">
                  <a:solidFill>
                    <a:schemeClr val="tx1">
                      <a:lumMod val="75000"/>
                    </a:schemeClr>
                  </a:solidFill>
                </a:rPr>
                <a:t>20%</a:t>
              </a:r>
              <a:r>
                <a:rPr lang="zh-CN" altLang="en-US" sz="1600">
                  <a:solidFill>
                    <a:schemeClr val="tx1">
                      <a:lumMod val="75000"/>
                    </a:schemeClr>
                  </a:solidFill>
                </a:rPr>
                <a:t>时间</a:t>
              </a:r>
            </a:p>
          </p:txBody>
        </p:sp>
        <p:sp>
          <p:nvSpPr>
            <p:cNvPr id="147468" name="Text Box 12"/>
            <p:cNvSpPr txBox="1">
              <a:spLocks noChangeArrowheads="1"/>
            </p:cNvSpPr>
            <p:nvPr/>
          </p:nvSpPr>
          <p:spPr bwMode="auto">
            <a:xfrm>
              <a:off x="1092" y="1706"/>
              <a:ext cx="291" cy="817"/>
            </a:xfrm>
            <a:prstGeom prst="rect">
              <a:avLst/>
            </a:prstGeom>
            <a:noFill/>
            <a:ln w="9525">
              <a:noFill/>
              <a:miter lim="800000"/>
              <a:headEnd/>
              <a:tailEnd/>
            </a:ln>
            <a:effectLst>
              <a:prstShdw prst="shdw12">
                <a:schemeClr val="bg2">
                  <a:alpha val="50000"/>
                </a:schemeClr>
              </a:prstShdw>
            </a:effectLst>
          </p:spPr>
          <p:txBody>
            <a:bodyPr vert="eaVert">
              <a:spAutoFit/>
            </a:bodyPr>
            <a:lstStyle/>
            <a:p>
              <a:pPr>
                <a:spcBef>
                  <a:spcPct val="50000"/>
                </a:spcBef>
              </a:pPr>
              <a:r>
                <a:rPr lang="zh-CN" altLang="en-US" sz="1800">
                  <a:solidFill>
                    <a:schemeClr val="tx1">
                      <a:lumMod val="75000"/>
                    </a:schemeClr>
                  </a:solidFill>
                </a:rPr>
                <a:t>管理性工作</a:t>
              </a:r>
            </a:p>
          </p:txBody>
        </p:sp>
        <p:sp>
          <p:nvSpPr>
            <p:cNvPr id="147469" name="Text Box 13"/>
            <p:cNvSpPr txBox="1">
              <a:spLocks noChangeArrowheads="1"/>
            </p:cNvSpPr>
            <p:nvPr/>
          </p:nvSpPr>
          <p:spPr bwMode="auto">
            <a:xfrm>
              <a:off x="1064" y="2749"/>
              <a:ext cx="291" cy="817"/>
            </a:xfrm>
            <a:prstGeom prst="rect">
              <a:avLst/>
            </a:prstGeom>
            <a:noFill/>
            <a:ln w="9525">
              <a:noFill/>
              <a:miter lim="800000"/>
              <a:headEnd/>
              <a:tailEnd/>
            </a:ln>
            <a:effectLst>
              <a:prstShdw prst="shdw12">
                <a:schemeClr val="bg2">
                  <a:alpha val="50000"/>
                </a:schemeClr>
              </a:prstShdw>
            </a:effectLst>
          </p:spPr>
          <p:txBody>
            <a:bodyPr vert="eaVert">
              <a:spAutoFit/>
            </a:bodyPr>
            <a:lstStyle/>
            <a:p>
              <a:pPr>
                <a:spcBef>
                  <a:spcPct val="50000"/>
                </a:spcBef>
              </a:pPr>
              <a:r>
                <a:rPr lang="zh-CN" altLang="en-US" sz="1800">
                  <a:solidFill>
                    <a:schemeClr val="tx1">
                      <a:lumMod val="75000"/>
                    </a:schemeClr>
                  </a:solidFill>
                </a:rPr>
                <a:t>事物性工作</a:t>
              </a:r>
            </a:p>
          </p:txBody>
        </p:sp>
        <p:sp>
          <p:nvSpPr>
            <p:cNvPr id="147470" name="Text Box 14"/>
            <p:cNvSpPr txBox="1">
              <a:spLocks noChangeArrowheads="1"/>
            </p:cNvSpPr>
            <p:nvPr/>
          </p:nvSpPr>
          <p:spPr bwMode="auto">
            <a:xfrm>
              <a:off x="1701" y="3653"/>
              <a:ext cx="1315" cy="231"/>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pPr>
              <a:r>
                <a:rPr lang="zh-CN" altLang="en-US" sz="1800">
                  <a:solidFill>
                    <a:schemeClr val="tx1">
                      <a:lumMod val="75000"/>
                    </a:schemeClr>
                  </a:solidFill>
                </a:rPr>
                <a:t>手工采购</a:t>
              </a:r>
            </a:p>
          </p:txBody>
        </p:sp>
        <p:sp>
          <p:nvSpPr>
            <p:cNvPr id="147471" name="Text Box 15"/>
            <p:cNvSpPr txBox="1">
              <a:spLocks noChangeArrowheads="1"/>
            </p:cNvSpPr>
            <p:nvPr/>
          </p:nvSpPr>
          <p:spPr bwMode="auto">
            <a:xfrm>
              <a:off x="3742" y="3657"/>
              <a:ext cx="1315" cy="231"/>
            </a:xfrm>
            <a:prstGeom prst="rect">
              <a:avLst/>
            </a:prstGeom>
            <a:noFill/>
            <a:ln w="9525">
              <a:noFill/>
              <a:miter lim="800000"/>
              <a:headEnd/>
              <a:tailEnd/>
            </a:ln>
            <a:effectLst>
              <a:prstShdw prst="shdw12">
                <a:schemeClr val="bg2">
                  <a:alpha val="50000"/>
                </a:schemeClr>
              </a:prstShdw>
            </a:effectLst>
          </p:spPr>
          <p:txBody>
            <a:bodyPr>
              <a:spAutoFit/>
            </a:bodyPr>
            <a:lstStyle/>
            <a:p>
              <a:pPr>
                <a:spcBef>
                  <a:spcPct val="50000"/>
                </a:spcBef>
              </a:pPr>
              <a:r>
                <a:rPr lang="zh-CN" altLang="en-US" sz="1800">
                  <a:solidFill>
                    <a:schemeClr val="tx1">
                      <a:lumMod val="75000"/>
                    </a:schemeClr>
                  </a:solidFill>
                </a:rPr>
                <a:t>电子化采购</a:t>
              </a:r>
            </a:p>
          </p:txBody>
        </p:sp>
      </p:grpSp>
      <p:sp>
        <p:nvSpPr>
          <p:cNvPr id="147472" name="Freeform 16"/>
          <p:cNvSpPr>
            <a:spLocks/>
          </p:cNvSpPr>
          <p:nvPr/>
        </p:nvSpPr>
        <p:spPr bwMode="gray">
          <a:xfrm rot="778509">
            <a:off x="3708400" y="1700213"/>
            <a:ext cx="2735263" cy="1157287"/>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0099CC"/>
              </a:gs>
              <a:gs pos="100000">
                <a:srgbClr val="0099CC">
                  <a:gamma/>
                  <a:shade val="46275"/>
                  <a:invGamma/>
                  <a:alpha val="0"/>
                </a:srgbClr>
              </a:gs>
            </a:gsLst>
            <a:lin ang="5400000" scaled="1"/>
          </a:gradFill>
          <a:ln w="12700">
            <a:noFill/>
            <a:prstDash val="solid"/>
            <a:round/>
            <a:headEnd/>
            <a:tailEnd/>
          </a:ln>
        </p:spPr>
        <p:txBody>
          <a:bodyPr/>
          <a:lstStyle/>
          <a:p>
            <a:endParaRPr lang="zh-CN" altLang="en-US"/>
          </a:p>
        </p:txBody>
      </p:sp>
      <p:sp>
        <p:nvSpPr>
          <p:cNvPr id="18"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AutoShape 2"/>
          <p:cNvSpPr>
            <a:spLocks noChangeArrowheads="1"/>
          </p:cNvSpPr>
          <p:nvPr/>
        </p:nvSpPr>
        <p:spPr bwMode="gray">
          <a:xfrm rot="-432632">
            <a:off x="358775" y="5229225"/>
            <a:ext cx="8389938" cy="503238"/>
          </a:xfrm>
          <a:custGeom>
            <a:avLst/>
            <a:gdLst>
              <a:gd name="G0" fmla="+- 20102 0 0"/>
              <a:gd name="G1" fmla="+- 4838 0 0"/>
              <a:gd name="G2" fmla="+- 21600 0 4838"/>
              <a:gd name="G3" fmla="+- 10800 0 4838"/>
              <a:gd name="G4" fmla="+- 21600 0 20102"/>
              <a:gd name="G5" fmla="*/ G4 G3 10800"/>
              <a:gd name="G6" fmla="+- 21600 0 G5"/>
              <a:gd name="T0" fmla="*/ 20102 w 21600"/>
              <a:gd name="T1" fmla="*/ 0 h 21600"/>
              <a:gd name="T2" fmla="*/ 0 w 21600"/>
              <a:gd name="T3" fmla="*/ 10800 h 21600"/>
              <a:gd name="T4" fmla="*/ 2010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20102" y="0"/>
                </a:moveTo>
                <a:lnTo>
                  <a:pt x="20102" y="4838"/>
                </a:lnTo>
                <a:lnTo>
                  <a:pt x="3375" y="4838"/>
                </a:lnTo>
                <a:lnTo>
                  <a:pt x="3375" y="16762"/>
                </a:lnTo>
                <a:lnTo>
                  <a:pt x="20102" y="16762"/>
                </a:lnTo>
                <a:lnTo>
                  <a:pt x="20102" y="21600"/>
                </a:lnTo>
                <a:lnTo>
                  <a:pt x="21600" y="10800"/>
                </a:lnTo>
                <a:close/>
              </a:path>
              <a:path w="21600" h="21600">
                <a:moveTo>
                  <a:pt x="1350" y="4838"/>
                </a:moveTo>
                <a:lnTo>
                  <a:pt x="1350" y="16762"/>
                </a:lnTo>
                <a:lnTo>
                  <a:pt x="2700" y="16762"/>
                </a:lnTo>
                <a:lnTo>
                  <a:pt x="2700" y="4838"/>
                </a:lnTo>
                <a:close/>
              </a:path>
              <a:path w="21600" h="21600">
                <a:moveTo>
                  <a:pt x="0" y="4838"/>
                </a:moveTo>
                <a:lnTo>
                  <a:pt x="0" y="16762"/>
                </a:lnTo>
                <a:lnTo>
                  <a:pt x="675" y="16762"/>
                </a:lnTo>
                <a:lnTo>
                  <a:pt x="675" y="4838"/>
                </a:lnTo>
                <a:close/>
              </a:path>
            </a:pathLst>
          </a:custGeom>
          <a:solidFill>
            <a:schemeClr val="folHlink"/>
          </a:solidFill>
          <a:ln w="25400">
            <a:noFill/>
            <a:miter lim="800000"/>
            <a:headEnd/>
            <a:tailEnd/>
          </a:ln>
          <a:effectLst>
            <a:outerShdw dist="35921" dir="2700000" algn="ctr" rotWithShape="0">
              <a:srgbClr val="808080"/>
            </a:outerShdw>
          </a:effectLst>
        </p:spPr>
        <p:txBody>
          <a:bodyPr wrap="none" anchor="ctr"/>
          <a:lstStyle/>
          <a:p>
            <a:pPr algn="ctr" eaLnBrk="1" hangingPunct="1"/>
            <a:endParaRPr lang="zh-CN" altLang="en-US" sz="1800">
              <a:latin typeface="Arial" charset="0"/>
            </a:endParaRPr>
          </a:p>
        </p:txBody>
      </p:sp>
      <p:cxnSp>
        <p:nvCxnSpPr>
          <p:cNvPr id="164867" name="AutoShape 3"/>
          <p:cNvCxnSpPr>
            <a:cxnSpLocks noChangeShapeType="1"/>
            <a:stCxn id="164884" idx="3"/>
            <a:endCxn id="164881" idx="1"/>
          </p:cNvCxnSpPr>
          <p:nvPr/>
        </p:nvCxnSpPr>
        <p:spPr bwMode="gray">
          <a:xfrm flipV="1">
            <a:off x="1811338" y="3860800"/>
            <a:ext cx="319087" cy="504825"/>
          </a:xfrm>
          <a:prstGeom prst="bentConnector3">
            <a:avLst>
              <a:gd name="adj1" fmla="val 49750"/>
            </a:avLst>
          </a:prstGeom>
          <a:noFill/>
          <a:ln w="9525">
            <a:solidFill>
              <a:schemeClr val="tx1"/>
            </a:solidFill>
            <a:miter lim="800000"/>
            <a:headEnd/>
            <a:tailEnd type="triangle" w="med" len="med"/>
          </a:ln>
          <a:effectLst/>
        </p:spPr>
      </p:cxnSp>
      <p:cxnSp>
        <p:nvCxnSpPr>
          <p:cNvPr id="164868" name="AutoShape 4"/>
          <p:cNvCxnSpPr>
            <a:cxnSpLocks noChangeShapeType="1"/>
            <a:stCxn id="164878" idx="3"/>
            <a:endCxn id="164875" idx="1"/>
          </p:cNvCxnSpPr>
          <p:nvPr/>
        </p:nvCxnSpPr>
        <p:spPr bwMode="gray">
          <a:xfrm flipV="1">
            <a:off x="5284788" y="2925763"/>
            <a:ext cx="339725" cy="503237"/>
          </a:xfrm>
          <a:prstGeom prst="bentConnector3">
            <a:avLst>
              <a:gd name="adj1" fmla="val 50000"/>
            </a:avLst>
          </a:prstGeom>
          <a:noFill/>
          <a:ln w="9525">
            <a:solidFill>
              <a:schemeClr val="tx1"/>
            </a:solidFill>
            <a:miter lim="800000"/>
            <a:headEnd/>
            <a:tailEnd type="triangle" w="med" len="med"/>
          </a:ln>
          <a:effectLst/>
        </p:spPr>
      </p:cxnSp>
      <p:cxnSp>
        <p:nvCxnSpPr>
          <p:cNvPr id="164869" name="AutoShape 5"/>
          <p:cNvCxnSpPr>
            <a:cxnSpLocks noChangeShapeType="1"/>
            <a:stCxn id="164881" idx="3"/>
            <a:endCxn id="164878" idx="1"/>
          </p:cNvCxnSpPr>
          <p:nvPr/>
        </p:nvCxnSpPr>
        <p:spPr bwMode="gray">
          <a:xfrm flipV="1">
            <a:off x="3557588" y="3429000"/>
            <a:ext cx="300037" cy="431800"/>
          </a:xfrm>
          <a:prstGeom prst="bentConnector3">
            <a:avLst>
              <a:gd name="adj1" fmla="val 49736"/>
            </a:avLst>
          </a:prstGeom>
          <a:noFill/>
          <a:ln w="9525">
            <a:solidFill>
              <a:schemeClr val="tx1"/>
            </a:solidFill>
            <a:miter lim="800000"/>
            <a:headEnd/>
            <a:tailEnd type="triangle" w="med" len="med"/>
          </a:ln>
          <a:effectLst/>
        </p:spPr>
      </p:cxnSp>
      <p:cxnSp>
        <p:nvCxnSpPr>
          <p:cNvPr id="164870" name="AutoShape 6"/>
          <p:cNvCxnSpPr>
            <a:cxnSpLocks noChangeShapeType="1"/>
            <a:stCxn id="164875" idx="3"/>
            <a:endCxn id="164872" idx="1"/>
          </p:cNvCxnSpPr>
          <p:nvPr/>
        </p:nvCxnSpPr>
        <p:spPr bwMode="gray">
          <a:xfrm flipV="1">
            <a:off x="7050088" y="2636838"/>
            <a:ext cx="454025" cy="288925"/>
          </a:xfrm>
          <a:prstGeom prst="bentConnector3">
            <a:avLst>
              <a:gd name="adj1" fmla="val 50000"/>
            </a:avLst>
          </a:prstGeom>
          <a:noFill/>
          <a:ln w="9525">
            <a:solidFill>
              <a:schemeClr val="tx1"/>
            </a:solidFill>
            <a:miter lim="800000"/>
            <a:headEnd/>
            <a:tailEnd type="triangle" w="med" len="med"/>
          </a:ln>
          <a:effectLst/>
        </p:spPr>
      </p:cxnSp>
      <p:grpSp>
        <p:nvGrpSpPr>
          <p:cNvPr id="164871" name="Group 7"/>
          <p:cNvGrpSpPr>
            <a:grpSpLocks/>
          </p:cNvGrpSpPr>
          <p:nvPr/>
        </p:nvGrpSpPr>
        <p:grpSpPr bwMode="auto">
          <a:xfrm>
            <a:off x="7019925" y="1700213"/>
            <a:ext cx="1900238" cy="2360612"/>
            <a:chOff x="4338" y="1570"/>
            <a:chExt cx="1197" cy="1487"/>
          </a:xfrm>
        </p:grpSpPr>
        <p:sp>
          <p:nvSpPr>
            <p:cNvPr id="164872" name="AutoShape 8"/>
            <p:cNvSpPr>
              <a:spLocks noChangeArrowheads="1"/>
            </p:cNvSpPr>
            <p:nvPr/>
          </p:nvSpPr>
          <p:spPr bwMode="gray">
            <a:xfrm>
              <a:off x="4649" y="1570"/>
              <a:ext cx="886" cy="1180"/>
            </a:xfrm>
            <a:prstGeom prst="roundRect">
              <a:avLst>
                <a:gd name="adj" fmla="val 16667"/>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19050">
              <a:solidFill>
                <a:schemeClr val="bg2"/>
              </a:solidFill>
              <a:round/>
              <a:headEnd/>
              <a:tailEnd/>
            </a:ln>
            <a:effectLst/>
          </p:spPr>
          <p:txBody>
            <a:bodyPr anchor="ctr"/>
            <a:lstStyle/>
            <a:p>
              <a:pPr eaLnBrk="1" hangingPunct="1"/>
              <a:r>
                <a:rPr kumimoji="1" lang="zh-CN" altLang="en-US" sz="1600" b="1">
                  <a:solidFill>
                    <a:schemeClr val="bg1"/>
                  </a:solidFill>
                  <a:effectLst>
                    <a:outerShdw blurRad="38100" dist="38100" dir="2700000" algn="tl">
                      <a:srgbClr val="000000"/>
                    </a:outerShdw>
                  </a:effectLst>
                </a:rPr>
                <a:t>企业管理提升的得力助手，配合企业流程再造随需而变</a:t>
              </a:r>
              <a:endParaRPr kumimoji="1" lang="en-US" altLang="ko-KR" sz="1600" b="1">
                <a:solidFill>
                  <a:schemeClr val="bg1"/>
                </a:solidFill>
                <a:effectLst>
                  <a:outerShdw blurRad="38100" dist="38100" dir="2700000" algn="tl">
                    <a:srgbClr val="000000"/>
                  </a:outerShdw>
                </a:effectLst>
              </a:endParaRPr>
            </a:p>
          </p:txBody>
        </p:sp>
        <p:pic>
          <p:nvPicPr>
            <p:cNvPr id="164873" name="Picture 9" descr="shadow"/>
            <p:cNvPicPr>
              <a:picLocks noChangeAspect="1" noChangeArrowheads="1"/>
            </p:cNvPicPr>
            <p:nvPr/>
          </p:nvPicPr>
          <p:blipFill>
            <a:blip r:embed="rId2"/>
            <a:srcRect/>
            <a:stretch>
              <a:fillRect/>
            </a:stretch>
          </p:blipFill>
          <p:spPr bwMode="gray">
            <a:xfrm>
              <a:off x="4338" y="2921"/>
              <a:ext cx="1123" cy="136"/>
            </a:xfrm>
            <a:prstGeom prst="rect">
              <a:avLst/>
            </a:prstGeom>
            <a:noFill/>
            <a:ln>
              <a:noFill/>
            </a:ln>
            <a:effectLst/>
          </p:spPr>
        </p:pic>
      </p:grpSp>
      <p:grpSp>
        <p:nvGrpSpPr>
          <p:cNvPr id="164874" name="Group 10"/>
          <p:cNvGrpSpPr>
            <a:grpSpLocks/>
          </p:cNvGrpSpPr>
          <p:nvPr/>
        </p:nvGrpSpPr>
        <p:grpSpPr bwMode="auto">
          <a:xfrm>
            <a:off x="5508625" y="1989138"/>
            <a:ext cx="1676400" cy="2303462"/>
            <a:chOff x="3470" y="1570"/>
            <a:chExt cx="1056" cy="1451"/>
          </a:xfrm>
        </p:grpSpPr>
        <p:sp>
          <p:nvSpPr>
            <p:cNvPr id="164875" name="AutoShape 11"/>
            <p:cNvSpPr>
              <a:spLocks noChangeArrowheads="1"/>
            </p:cNvSpPr>
            <p:nvPr/>
          </p:nvSpPr>
          <p:spPr bwMode="gray">
            <a:xfrm>
              <a:off x="3549" y="1570"/>
              <a:ext cx="886" cy="1180"/>
            </a:xfrm>
            <a:prstGeom prst="roundRect">
              <a:avLst>
                <a:gd name="adj" fmla="val 16667"/>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19050">
              <a:solidFill>
                <a:schemeClr val="bg2"/>
              </a:solidFill>
              <a:round/>
              <a:headEnd/>
              <a:tailEnd/>
            </a:ln>
            <a:effectLst/>
          </p:spPr>
          <p:txBody>
            <a:bodyPr anchor="ctr"/>
            <a:lstStyle/>
            <a:p>
              <a:pPr eaLnBrk="1" hangingPunct="1"/>
              <a:r>
                <a:rPr kumimoji="1" lang="zh-CN" altLang="en-US" sz="1600" b="1">
                  <a:solidFill>
                    <a:schemeClr val="bg1"/>
                  </a:solidFill>
                  <a:effectLst>
                    <a:outerShdw blurRad="38100" dist="38100" dir="2700000" algn="tl">
                      <a:srgbClr val="000000"/>
                    </a:outerShdw>
                  </a:effectLst>
                </a:rPr>
                <a:t>责任明确，工作不再依赖于人的经验和自觉性，增强了</a:t>
              </a:r>
              <a:r>
                <a:rPr kumimoji="1" lang="en-US" altLang="zh-CN" sz="1600" b="1">
                  <a:solidFill>
                    <a:schemeClr val="bg1"/>
                  </a:solidFill>
                  <a:effectLst>
                    <a:outerShdw blurRad="38100" dist="38100" dir="2700000" algn="tl">
                      <a:srgbClr val="000000"/>
                    </a:outerShdw>
                  </a:effectLst>
                </a:rPr>
                <a:t>KPI</a:t>
              </a:r>
              <a:r>
                <a:rPr kumimoji="1" lang="zh-CN" altLang="en-US" sz="1600" b="1">
                  <a:solidFill>
                    <a:schemeClr val="bg1"/>
                  </a:solidFill>
                  <a:effectLst>
                    <a:outerShdw blurRad="38100" dist="38100" dir="2700000" algn="tl">
                      <a:srgbClr val="000000"/>
                    </a:outerShdw>
                  </a:effectLst>
                </a:rPr>
                <a:t>考核。</a:t>
              </a:r>
              <a:endParaRPr kumimoji="1" lang="en-US" altLang="ko-KR" sz="1600" b="1">
                <a:solidFill>
                  <a:schemeClr val="bg1"/>
                </a:solidFill>
                <a:effectLst>
                  <a:outerShdw blurRad="38100" dist="38100" dir="2700000" algn="tl">
                    <a:srgbClr val="000000"/>
                  </a:outerShdw>
                </a:effectLst>
              </a:endParaRPr>
            </a:p>
          </p:txBody>
        </p:sp>
        <p:pic>
          <p:nvPicPr>
            <p:cNvPr id="164876" name="Picture 12" descr="shadow"/>
            <p:cNvPicPr>
              <a:picLocks noChangeAspect="1" noChangeArrowheads="1"/>
            </p:cNvPicPr>
            <p:nvPr/>
          </p:nvPicPr>
          <p:blipFill>
            <a:blip r:embed="rId2"/>
            <a:srcRect/>
            <a:stretch>
              <a:fillRect/>
            </a:stretch>
          </p:blipFill>
          <p:spPr bwMode="gray">
            <a:xfrm>
              <a:off x="3470" y="2885"/>
              <a:ext cx="1056" cy="136"/>
            </a:xfrm>
            <a:prstGeom prst="rect">
              <a:avLst/>
            </a:prstGeom>
            <a:noFill/>
            <a:ln w="9525">
              <a:noFill/>
              <a:miter lim="800000"/>
              <a:headEnd/>
              <a:tailEnd/>
            </a:ln>
            <a:effectLst/>
          </p:spPr>
        </p:pic>
      </p:grpSp>
      <p:grpSp>
        <p:nvGrpSpPr>
          <p:cNvPr id="164877" name="Group 13"/>
          <p:cNvGrpSpPr>
            <a:grpSpLocks/>
          </p:cNvGrpSpPr>
          <p:nvPr/>
        </p:nvGrpSpPr>
        <p:grpSpPr bwMode="auto">
          <a:xfrm>
            <a:off x="3733800" y="2490788"/>
            <a:ext cx="1676400" cy="2305050"/>
            <a:chOff x="2352" y="1569"/>
            <a:chExt cx="1056" cy="1452"/>
          </a:xfrm>
        </p:grpSpPr>
        <p:sp>
          <p:nvSpPr>
            <p:cNvPr id="164878" name="AutoShape 14"/>
            <p:cNvSpPr>
              <a:spLocks noChangeArrowheads="1"/>
            </p:cNvSpPr>
            <p:nvPr/>
          </p:nvSpPr>
          <p:spPr bwMode="gray">
            <a:xfrm>
              <a:off x="2436" y="1569"/>
              <a:ext cx="887" cy="1182"/>
            </a:xfrm>
            <a:prstGeom prst="roundRect">
              <a:avLst>
                <a:gd name="adj" fmla="val 16667"/>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19050">
              <a:solidFill>
                <a:schemeClr val="bg2"/>
              </a:solidFill>
              <a:round/>
              <a:headEnd/>
              <a:tailEnd/>
            </a:ln>
            <a:effectLst/>
          </p:spPr>
          <p:txBody>
            <a:bodyPr anchor="ctr"/>
            <a:lstStyle/>
            <a:p>
              <a:pPr eaLnBrk="1" hangingPunct="1"/>
              <a:r>
                <a:rPr kumimoji="1" lang="zh-CN" altLang="en-US" sz="1600" b="1">
                  <a:solidFill>
                    <a:schemeClr val="bg1"/>
                  </a:solidFill>
                  <a:effectLst>
                    <a:outerShdw blurRad="38100" dist="38100" dir="2700000" algn="tl">
                      <a:srgbClr val="000000"/>
                    </a:outerShdw>
                  </a:effectLst>
                </a:rPr>
                <a:t>在可视化过程中随时精准发现问题，解决问题。</a:t>
              </a:r>
              <a:endParaRPr kumimoji="1" lang="en-US" altLang="ko-KR" sz="1600" b="1">
                <a:solidFill>
                  <a:schemeClr val="bg1"/>
                </a:solidFill>
                <a:effectLst>
                  <a:outerShdw blurRad="38100" dist="38100" dir="2700000" algn="tl">
                    <a:srgbClr val="000000"/>
                  </a:outerShdw>
                </a:effectLst>
              </a:endParaRPr>
            </a:p>
          </p:txBody>
        </p:sp>
        <p:pic>
          <p:nvPicPr>
            <p:cNvPr id="164879" name="Picture 15" descr="shadow"/>
            <p:cNvPicPr>
              <a:picLocks noChangeAspect="1" noChangeArrowheads="1"/>
            </p:cNvPicPr>
            <p:nvPr/>
          </p:nvPicPr>
          <p:blipFill>
            <a:blip r:embed="rId2"/>
            <a:srcRect/>
            <a:stretch>
              <a:fillRect/>
            </a:stretch>
          </p:blipFill>
          <p:spPr bwMode="gray">
            <a:xfrm>
              <a:off x="2352" y="2885"/>
              <a:ext cx="1056" cy="136"/>
            </a:xfrm>
            <a:prstGeom prst="rect">
              <a:avLst/>
            </a:prstGeom>
            <a:noFill/>
            <a:ln w="9525">
              <a:noFill/>
              <a:miter lim="800000"/>
              <a:headEnd/>
              <a:tailEnd/>
            </a:ln>
            <a:effectLst/>
          </p:spPr>
        </p:pic>
      </p:grpSp>
      <p:grpSp>
        <p:nvGrpSpPr>
          <p:cNvPr id="164880" name="Group 16"/>
          <p:cNvGrpSpPr>
            <a:grpSpLocks/>
          </p:cNvGrpSpPr>
          <p:nvPr/>
        </p:nvGrpSpPr>
        <p:grpSpPr bwMode="auto">
          <a:xfrm>
            <a:off x="1960563" y="2924175"/>
            <a:ext cx="1676400" cy="2303463"/>
            <a:chOff x="1235" y="1570"/>
            <a:chExt cx="1056" cy="1451"/>
          </a:xfrm>
        </p:grpSpPr>
        <p:sp>
          <p:nvSpPr>
            <p:cNvPr id="164881" name="AutoShape 17"/>
            <p:cNvSpPr>
              <a:spLocks noChangeArrowheads="1"/>
            </p:cNvSpPr>
            <p:nvPr/>
          </p:nvSpPr>
          <p:spPr bwMode="gray">
            <a:xfrm>
              <a:off x="1348" y="1570"/>
              <a:ext cx="887" cy="1180"/>
            </a:xfrm>
            <a:prstGeom prst="roundRect">
              <a:avLst>
                <a:gd name="adj" fmla="val 16667"/>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19050">
              <a:solidFill>
                <a:schemeClr val="bg2"/>
              </a:solidFill>
              <a:round/>
              <a:headEnd/>
              <a:tailEnd/>
            </a:ln>
            <a:effectLst/>
          </p:spPr>
          <p:txBody>
            <a:bodyPr anchor="ctr"/>
            <a:lstStyle/>
            <a:p>
              <a:pPr eaLnBrk="1" hangingPunct="1">
                <a:lnSpc>
                  <a:spcPct val="125000"/>
                </a:lnSpc>
              </a:pPr>
              <a:r>
                <a:rPr kumimoji="1" lang="zh-CN" altLang="en-US" sz="1600" b="1">
                  <a:solidFill>
                    <a:schemeClr val="bg1"/>
                  </a:solidFill>
                  <a:effectLst>
                    <a:outerShdw blurRad="38100" dist="38100" dir="2700000" algn="tl">
                      <a:srgbClr val="000000"/>
                    </a:outerShdw>
                  </a:effectLst>
                </a:rPr>
                <a:t>规范企业流程，标准化的流水线作业。</a:t>
              </a:r>
              <a:endParaRPr kumimoji="1" lang="en-US" altLang="ko-KR" sz="1600" b="1">
                <a:solidFill>
                  <a:schemeClr val="bg1"/>
                </a:solidFill>
                <a:effectLst>
                  <a:outerShdw blurRad="38100" dist="38100" dir="2700000" algn="tl">
                    <a:srgbClr val="000000"/>
                  </a:outerShdw>
                </a:effectLst>
              </a:endParaRPr>
            </a:p>
          </p:txBody>
        </p:sp>
        <p:pic>
          <p:nvPicPr>
            <p:cNvPr id="164882" name="Picture 18" descr="shadow"/>
            <p:cNvPicPr>
              <a:picLocks noChangeAspect="1" noChangeArrowheads="1"/>
            </p:cNvPicPr>
            <p:nvPr/>
          </p:nvPicPr>
          <p:blipFill>
            <a:blip r:embed="rId2"/>
            <a:srcRect/>
            <a:stretch>
              <a:fillRect/>
            </a:stretch>
          </p:blipFill>
          <p:spPr bwMode="gray">
            <a:xfrm>
              <a:off x="1235" y="2885"/>
              <a:ext cx="1056" cy="136"/>
            </a:xfrm>
            <a:prstGeom prst="rect">
              <a:avLst/>
            </a:prstGeom>
            <a:noFill/>
            <a:ln w="9525">
              <a:noFill/>
              <a:miter lim="800000"/>
              <a:headEnd/>
              <a:tailEnd/>
            </a:ln>
            <a:effectLst/>
          </p:spPr>
        </p:pic>
      </p:grpSp>
      <p:grpSp>
        <p:nvGrpSpPr>
          <p:cNvPr id="164883" name="Group 19"/>
          <p:cNvGrpSpPr>
            <a:grpSpLocks/>
          </p:cNvGrpSpPr>
          <p:nvPr/>
        </p:nvGrpSpPr>
        <p:grpSpPr bwMode="auto">
          <a:xfrm>
            <a:off x="250825" y="3433763"/>
            <a:ext cx="1676400" cy="2300287"/>
            <a:chOff x="158" y="1573"/>
            <a:chExt cx="1056" cy="1449"/>
          </a:xfrm>
        </p:grpSpPr>
        <p:sp>
          <p:nvSpPr>
            <p:cNvPr id="164884" name="AutoShape 20"/>
            <p:cNvSpPr>
              <a:spLocks noChangeArrowheads="1"/>
            </p:cNvSpPr>
            <p:nvPr/>
          </p:nvSpPr>
          <p:spPr bwMode="gray">
            <a:xfrm>
              <a:off x="249" y="1573"/>
              <a:ext cx="886" cy="1173"/>
            </a:xfrm>
            <a:prstGeom prst="roundRect">
              <a:avLst>
                <a:gd name="adj" fmla="val 16667"/>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19050">
              <a:solidFill>
                <a:schemeClr val="bg2"/>
              </a:solidFill>
              <a:round/>
              <a:headEnd/>
              <a:tailEnd/>
            </a:ln>
            <a:effectLst/>
          </p:spPr>
          <p:txBody>
            <a:bodyPr anchor="ctr"/>
            <a:lstStyle/>
            <a:p>
              <a:pPr eaLnBrk="1" hangingPunct="1"/>
              <a:r>
                <a:rPr kumimoji="1" lang="zh-CN" altLang="en-US" sz="1600" b="1">
                  <a:solidFill>
                    <a:schemeClr val="bg1"/>
                  </a:solidFill>
                  <a:effectLst>
                    <a:outerShdw blurRad="38100" dist="38100" dir="2700000" algn="tl">
                      <a:srgbClr val="000000"/>
                    </a:outerShdw>
                  </a:effectLst>
                </a:rPr>
                <a:t>在全程的流程透明的状态下，加强对核心业务的控制</a:t>
              </a:r>
              <a:r>
                <a:rPr kumimoji="1" lang="zh-CN" altLang="en-US" sz="1400">
                  <a:solidFill>
                    <a:schemeClr val="bg1"/>
                  </a:solidFill>
                  <a:effectLst>
                    <a:outerShdw blurRad="38100" dist="38100" dir="2700000" algn="tl">
                      <a:srgbClr val="000000"/>
                    </a:outerShdw>
                  </a:effectLst>
                </a:rPr>
                <a:t>。</a:t>
              </a:r>
              <a:endParaRPr kumimoji="1" lang="en-US" altLang="ko-KR" sz="1400">
                <a:solidFill>
                  <a:schemeClr val="bg1"/>
                </a:solidFill>
                <a:effectLst>
                  <a:outerShdw blurRad="38100" dist="38100" dir="2700000" algn="tl">
                    <a:srgbClr val="000000"/>
                  </a:outerShdw>
                </a:effectLst>
              </a:endParaRPr>
            </a:p>
          </p:txBody>
        </p:sp>
        <p:pic>
          <p:nvPicPr>
            <p:cNvPr id="164885" name="Picture 21" descr="shadow"/>
            <p:cNvPicPr>
              <a:picLocks noChangeAspect="1" noChangeArrowheads="1"/>
            </p:cNvPicPr>
            <p:nvPr/>
          </p:nvPicPr>
          <p:blipFill>
            <a:blip r:embed="rId2"/>
            <a:srcRect/>
            <a:stretch>
              <a:fillRect/>
            </a:stretch>
          </p:blipFill>
          <p:spPr bwMode="gray">
            <a:xfrm>
              <a:off x="158" y="2889"/>
              <a:ext cx="1056" cy="133"/>
            </a:xfrm>
            <a:prstGeom prst="rect">
              <a:avLst/>
            </a:prstGeom>
            <a:noFill/>
            <a:ln w="9525">
              <a:noFill/>
              <a:miter lim="800000"/>
              <a:headEnd/>
              <a:tailEnd/>
            </a:ln>
            <a:effectLst/>
          </p:spPr>
        </p:pic>
      </p:grpSp>
      <p:sp>
        <p:nvSpPr>
          <p:cNvPr id="164887" name="Rectangle 23"/>
          <p:cNvSpPr>
            <a:spLocks noChangeArrowheads="1"/>
          </p:cNvSpPr>
          <p:nvPr/>
        </p:nvSpPr>
        <p:spPr bwMode="auto">
          <a:xfrm>
            <a:off x="755650" y="1073136"/>
            <a:ext cx="3262432" cy="400110"/>
          </a:xfrm>
          <a:prstGeom prst="rect">
            <a:avLst/>
          </a:prstGeom>
          <a:noFill/>
          <a:ln w="9525">
            <a:noFill/>
            <a:miter lim="800000"/>
            <a:headEnd/>
            <a:tailEnd/>
          </a:ln>
          <a:effectLst>
            <a:prstShdw prst="shdw12">
              <a:schemeClr val="bg2">
                <a:alpha val="50000"/>
              </a:schemeClr>
            </a:prstShdw>
          </a:effectLst>
        </p:spPr>
        <p:txBody>
          <a:bodyPr wrap="none">
            <a:spAutoFit/>
          </a:bodyPr>
          <a:lstStyle/>
          <a:p>
            <a:r>
              <a:rPr lang="zh-CN" altLang="en-US" sz="2000">
                <a:latin typeface="宋体" charset="-122"/>
              </a:rPr>
              <a:t>实现真正业务级的协同商务</a:t>
            </a:r>
          </a:p>
        </p:txBody>
      </p:sp>
      <p:sp>
        <p:nvSpPr>
          <p:cNvPr id="24"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0529" name="Object 1"/>
          <p:cNvGraphicFramePr>
            <a:graphicFrameLocks noChangeAspect="1"/>
          </p:cNvGraphicFramePr>
          <p:nvPr/>
        </p:nvGraphicFramePr>
        <p:xfrm>
          <a:off x="785786" y="1157288"/>
          <a:ext cx="7358114" cy="5343546"/>
        </p:xfrm>
        <a:graphic>
          <a:graphicData uri="http://schemas.openxmlformats.org/presentationml/2006/ole">
            <p:oleObj spid="_x0000_s150529" name="Visio" r:id="rId3" imgW="5500953" imgH="5770923" progId="Visio.Drawing.11">
              <p:embed/>
            </p:oleObj>
          </a:graphicData>
        </a:graphic>
      </p:graphicFrame>
      <p:sp>
        <p:nvSpPr>
          <p:cNvPr id="7"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a:grpSpLocks/>
          </p:cNvGrpSpPr>
          <p:nvPr/>
        </p:nvGrpSpPr>
        <p:grpSpPr bwMode="auto">
          <a:xfrm>
            <a:off x="1828800" y="2024063"/>
            <a:ext cx="5410200" cy="665162"/>
            <a:chOff x="1152" y="1275"/>
            <a:chExt cx="3408" cy="419"/>
          </a:xfrm>
        </p:grpSpPr>
        <p:grpSp>
          <p:nvGrpSpPr>
            <p:cNvPr id="6" name="Group 4"/>
            <p:cNvGrpSpPr>
              <a:grpSpLocks/>
            </p:cNvGrpSpPr>
            <p:nvPr/>
          </p:nvGrpSpPr>
          <p:grpSpPr bwMode="auto">
            <a:xfrm>
              <a:off x="1152" y="1275"/>
              <a:ext cx="480" cy="419"/>
              <a:chOff x="1110" y="2656"/>
              <a:chExt cx="1549" cy="1351"/>
            </a:xfrm>
          </p:grpSpPr>
          <p:sp>
            <p:nvSpPr>
              <p:cNvPr id="10" name="AutoShape 5"/>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11" name="AutoShape 6"/>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12" name="AutoShape 7"/>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endParaRPr lang="zh-CN" altLang="en-US">
                  <a:ea typeface="宋体" charset="-122"/>
                </a:endParaRPr>
              </a:p>
            </p:txBody>
          </p:sp>
        </p:grpSp>
        <p:sp>
          <p:nvSpPr>
            <p:cNvPr id="7" name="Line 8"/>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8" name="Text Box 9"/>
            <p:cNvSpPr txBox="1">
              <a:spLocks noChangeArrowheads="1"/>
            </p:cNvSpPr>
            <p:nvPr/>
          </p:nvSpPr>
          <p:spPr bwMode="auto">
            <a:xfrm>
              <a:off x="2160" y="1323"/>
              <a:ext cx="892" cy="291"/>
            </a:xfrm>
            <a:prstGeom prst="rect">
              <a:avLst/>
            </a:prstGeom>
            <a:noFill/>
            <a:ln w="9525" algn="ctr">
              <a:noFill/>
              <a:miter lim="800000"/>
              <a:headEnd/>
              <a:tailEnd/>
            </a:ln>
          </p:spPr>
          <p:txBody>
            <a:bodyPr wrap="none">
              <a:spAutoFit/>
            </a:bodyPr>
            <a:lstStyle/>
            <a:p>
              <a:pPr eaLnBrk="0" hangingPunct="0"/>
              <a:r>
                <a:rPr lang="zh-CN" altLang="en-US" sz="2400" smtClean="0">
                  <a:ea typeface="宋体" charset="-122"/>
                </a:rPr>
                <a:t>门户网站</a:t>
              </a:r>
              <a:endParaRPr lang="en-US" altLang="zh-CN" sz="2400">
                <a:ea typeface="宋体" charset="-122"/>
              </a:endParaRPr>
            </a:p>
          </p:txBody>
        </p:sp>
        <p:sp>
          <p:nvSpPr>
            <p:cNvPr id="9" name="Text Box 10"/>
            <p:cNvSpPr txBox="1">
              <a:spLocks noChangeArrowheads="1"/>
            </p:cNvSpPr>
            <p:nvPr/>
          </p:nvSpPr>
          <p:spPr bwMode="gray">
            <a:xfrm>
              <a:off x="1276" y="1337"/>
              <a:ext cx="213" cy="291"/>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1</a:t>
              </a:r>
            </a:p>
          </p:txBody>
        </p:sp>
      </p:grpSp>
      <p:grpSp>
        <p:nvGrpSpPr>
          <p:cNvPr id="13" name="Group 11"/>
          <p:cNvGrpSpPr>
            <a:grpSpLocks/>
          </p:cNvGrpSpPr>
          <p:nvPr/>
        </p:nvGrpSpPr>
        <p:grpSpPr bwMode="auto">
          <a:xfrm>
            <a:off x="1828800" y="2938463"/>
            <a:ext cx="5410200" cy="665162"/>
            <a:chOff x="1152" y="1851"/>
            <a:chExt cx="3408" cy="419"/>
          </a:xfrm>
        </p:grpSpPr>
        <p:grpSp>
          <p:nvGrpSpPr>
            <p:cNvPr id="14" name="Group 12"/>
            <p:cNvGrpSpPr>
              <a:grpSpLocks/>
            </p:cNvGrpSpPr>
            <p:nvPr/>
          </p:nvGrpSpPr>
          <p:grpSpPr bwMode="auto">
            <a:xfrm>
              <a:off x="1152" y="1851"/>
              <a:ext cx="480" cy="419"/>
              <a:chOff x="3174" y="2656"/>
              <a:chExt cx="1549" cy="1351"/>
            </a:xfrm>
          </p:grpSpPr>
          <p:sp>
            <p:nvSpPr>
              <p:cNvPr id="18" name="AutoShape 13"/>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19" name="AutoShape 1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0" name="AutoShape 15"/>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p:spPr>
            <p:txBody>
              <a:bodyPr wrap="none" anchor="ctr"/>
              <a:lstStyle/>
              <a:p>
                <a:endParaRPr lang="zh-CN" altLang="en-US">
                  <a:ea typeface="宋体" charset="-122"/>
                </a:endParaRPr>
              </a:p>
            </p:txBody>
          </p:sp>
        </p:grpSp>
        <p:sp>
          <p:nvSpPr>
            <p:cNvPr id="15" name="Line 16"/>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16" name="Text Box 17"/>
            <p:cNvSpPr txBox="1">
              <a:spLocks noChangeArrowheads="1"/>
            </p:cNvSpPr>
            <p:nvPr/>
          </p:nvSpPr>
          <p:spPr bwMode="auto">
            <a:xfrm>
              <a:off x="2160" y="1899"/>
              <a:ext cx="1473" cy="291"/>
            </a:xfrm>
            <a:prstGeom prst="rect">
              <a:avLst/>
            </a:prstGeom>
            <a:noFill/>
            <a:ln w="9525" algn="ctr">
              <a:noFill/>
              <a:miter lim="800000"/>
              <a:headEnd/>
              <a:tailEnd/>
            </a:ln>
          </p:spPr>
          <p:txBody>
            <a:bodyPr wrap="none">
              <a:spAutoFit/>
            </a:bodyPr>
            <a:lstStyle/>
            <a:p>
              <a:pPr eaLnBrk="0" hangingPunct="0"/>
              <a:r>
                <a:rPr lang="zh-CN" altLang="en-US" sz="2400" smtClean="0">
                  <a:ea typeface="宋体" charset="-122"/>
                </a:rPr>
                <a:t>供应商管理平台</a:t>
              </a:r>
              <a:endParaRPr lang="en-US" altLang="zh-CN" sz="2400">
                <a:ea typeface="宋体" charset="-122"/>
              </a:endParaRPr>
            </a:p>
          </p:txBody>
        </p:sp>
        <p:sp>
          <p:nvSpPr>
            <p:cNvPr id="17" name="Text Box 18"/>
            <p:cNvSpPr txBox="1">
              <a:spLocks noChangeArrowheads="1"/>
            </p:cNvSpPr>
            <p:nvPr/>
          </p:nvSpPr>
          <p:spPr bwMode="gray">
            <a:xfrm>
              <a:off x="1276" y="1913"/>
              <a:ext cx="223" cy="288"/>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2</a:t>
              </a:r>
            </a:p>
          </p:txBody>
        </p:sp>
      </p:grpSp>
      <p:grpSp>
        <p:nvGrpSpPr>
          <p:cNvPr id="21" name="Group 19"/>
          <p:cNvGrpSpPr>
            <a:grpSpLocks/>
          </p:cNvGrpSpPr>
          <p:nvPr/>
        </p:nvGrpSpPr>
        <p:grpSpPr bwMode="auto">
          <a:xfrm>
            <a:off x="1828800" y="3830638"/>
            <a:ext cx="5410200" cy="665162"/>
            <a:chOff x="1152" y="2413"/>
            <a:chExt cx="3408" cy="419"/>
          </a:xfrm>
        </p:grpSpPr>
        <p:grpSp>
          <p:nvGrpSpPr>
            <p:cNvPr id="22" name="Group 20"/>
            <p:cNvGrpSpPr>
              <a:grpSpLocks/>
            </p:cNvGrpSpPr>
            <p:nvPr/>
          </p:nvGrpSpPr>
          <p:grpSpPr bwMode="auto">
            <a:xfrm>
              <a:off x="1152" y="2413"/>
              <a:ext cx="480" cy="419"/>
              <a:chOff x="1110" y="2656"/>
              <a:chExt cx="1549" cy="1351"/>
            </a:xfrm>
          </p:grpSpPr>
          <p:sp>
            <p:nvSpPr>
              <p:cNvPr id="26" name="AutoShape 21"/>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27" name="AutoShape 22"/>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8" name="AutoShape 23"/>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endParaRPr lang="zh-CN" altLang="en-US">
                  <a:ea typeface="宋体" charset="-122"/>
                </a:endParaRPr>
              </a:p>
            </p:txBody>
          </p:sp>
        </p:grpSp>
        <p:sp>
          <p:nvSpPr>
            <p:cNvPr id="23" name="Line 24"/>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24" name="Text Box 25"/>
            <p:cNvSpPr txBox="1">
              <a:spLocks noChangeArrowheads="1"/>
            </p:cNvSpPr>
            <p:nvPr/>
          </p:nvSpPr>
          <p:spPr bwMode="auto">
            <a:xfrm>
              <a:off x="2160" y="2461"/>
              <a:ext cx="2055" cy="291"/>
            </a:xfrm>
            <a:prstGeom prst="rect">
              <a:avLst/>
            </a:prstGeom>
            <a:noFill/>
            <a:ln w="9525" algn="ctr">
              <a:noFill/>
              <a:miter lim="800000"/>
              <a:headEnd/>
              <a:tailEnd/>
            </a:ln>
          </p:spPr>
          <p:txBody>
            <a:bodyPr wrap="none">
              <a:spAutoFit/>
            </a:bodyPr>
            <a:lstStyle/>
            <a:p>
              <a:pPr eaLnBrk="0" hangingPunct="0"/>
              <a:r>
                <a:rPr lang="zh-CN" altLang="en-US" sz="2400" smtClean="0"/>
                <a:t>高校后勤采购管理平台</a:t>
              </a:r>
              <a:endParaRPr lang="en-US" altLang="zh-CN" sz="2400">
                <a:ea typeface="宋体" charset="-122"/>
              </a:endParaRPr>
            </a:p>
          </p:txBody>
        </p:sp>
        <p:sp>
          <p:nvSpPr>
            <p:cNvPr id="25" name="Text Box 26"/>
            <p:cNvSpPr txBox="1">
              <a:spLocks noChangeArrowheads="1"/>
            </p:cNvSpPr>
            <p:nvPr/>
          </p:nvSpPr>
          <p:spPr bwMode="gray">
            <a:xfrm>
              <a:off x="1276" y="2475"/>
              <a:ext cx="223" cy="288"/>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3</a:t>
              </a:r>
            </a:p>
          </p:txBody>
        </p:sp>
      </p:grpSp>
      <p:grpSp>
        <p:nvGrpSpPr>
          <p:cNvPr id="29" name="Group 27"/>
          <p:cNvGrpSpPr>
            <a:grpSpLocks/>
          </p:cNvGrpSpPr>
          <p:nvPr/>
        </p:nvGrpSpPr>
        <p:grpSpPr bwMode="auto">
          <a:xfrm>
            <a:off x="1828800" y="4745038"/>
            <a:ext cx="5410200" cy="665162"/>
            <a:chOff x="1152" y="2989"/>
            <a:chExt cx="3408" cy="419"/>
          </a:xfrm>
        </p:grpSpPr>
        <p:grpSp>
          <p:nvGrpSpPr>
            <p:cNvPr id="30" name="Group 28"/>
            <p:cNvGrpSpPr>
              <a:grpSpLocks/>
            </p:cNvGrpSpPr>
            <p:nvPr/>
          </p:nvGrpSpPr>
          <p:grpSpPr bwMode="auto">
            <a:xfrm>
              <a:off x="1152" y="2989"/>
              <a:ext cx="480" cy="419"/>
              <a:chOff x="3174" y="2656"/>
              <a:chExt cx="1549" cy="1351"/>
            </a:xfrm>
          </p:grpSpPr>
          <p:sp>
            <p:nvSpPr>
              <p:cNvPr id="34" name="AutoShape 29"/>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35" name="AutoShape 30"/>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36" name="AutoShape 31"/>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p:spPr>
            <p:txBody>
              <a:bodyPr wrap="none" anchor="ctr"/>
              <a:lstStyle/>
              <a:p>
                <a:endParaRPr lang="zh-CN" altLang="en-US">
                  <a:ea typeface="宋体" charset="-122"/>
                </a:endParaRPr>
              </a:p>
            </p:txBody>
          </p:sp>
        </p:grpSp>
        <p:sp>
          <p:nvSpPr>
            <p:cNvPr id="31" name="Line 32"/>
            <p:cNvSpPr>
              <a:spLocks noChangeShapeType="1"/>
            </p:cNvSpPr>
            <p:nvPr/>
          </p:nvSpPr>
          <p:spPr bwMode="auto">
            <a:xfrm>
              <a:off x="1536" y="3373"/>
              <a:ext cx="3024"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32" name="Text Box 33"/>
            <p:cNvSpPr txBox="1">
              <a:spLocks noChangeArrowheads="1"/>
            </p:cNvSpPr>
            <p:nvPr/>
          </p:nvSpPr>
          <p:spPr bwMode="auto">
            <a:xfrm>
              <a:off x="2160" y="3037"/>
              <a:ext cx="1280" cy="291"/>
            </a:xfrm>
            <a:prstGeom prst="rect">
              <a:avLst/>
            </a:prstGeom>
            <a:noFill/>
            <a:ln w="9525" algn="ctr">
              <a:noFill/>
              <a:miter lim="800000"/>
              <a:headEnd/>
              <a:tailEnd/>
            </a:ln>
          </p:spPr>
          <p:txBody>
            <a:bodyPr wrap="none">
              <a:spAutoFit/>
            </a:bodyPr>
            <a:lstStyle/>
            <a:p>
              <a:pPr eaLnBrk="0" hangingPunct="0"/>
              <a:r>
                <a:rPr lang="zh-CN" altLang="en-US" sz="2400" smtClean="0">
                  <a:ea typeface="宋体" charset="-122"/>
                </a:rPr>
                <a:t>综合管理平台</a:t>
              </a:r>
              <a:endParaRPr lang="en-US" altLang="zh-CN" sz="2400">
                <a:ea typeface="宋体" charset="-122"/>
              </a:endParaRPr>
            </a:p>
          </p:txBody>
        </p:sp>
        <p:sp>
          <p:nvSpPr>
            <p:cNvPr id="33" name="Text Box 34"/>
            <p:cNvSpPr txBox="1">
              <a:spLocks noChangeArrowheads="1"/>
            </p:cNvSpPr>
            <p:nvPr/>
          </p:nvSpPr>
          <p:spPr bwMode="gray">
            <a:xfrm>
              <a:off x="1276" y="3051"/>
              <a:ext cx="223" cy="288"/>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4</a:t>
              </a:r>
            </a:p>
          </p:txBody>
        </p:sp>
      </p:grpSp>
      <p:sp>
        <p:nvSpPr>
          <p:cNvPr id="37"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3"/>
          <p:cNvSpPr>
            <a:spLocks noChangeArrowheads="1"/>
          </p:cNvSpPr>
          <p:nvPr/>
        </p:nvSpPr>
        <p:spPr bwMode="auto">
          <a:xfrm>
            <a:off x="357158" y="1071546"/>
            <a:ext cx="8330486" cy="1015663"/>
          </a:xfrm>
          <a:prstGeom prst="rect">
            <a:avLst/>
          </a:prstGeom>
          <a:noFill/>
          <a:ln w="9525">
            <a:noFill/>
            <a:miter lim="800000"/>
            <a:headEnd/>
            <a:tailEnd/>
          </a:ln>
          <a:effectLst>
            <a:prstShdw prst="shdw12">
              <a:schemeClr val="bg2">
                <a:alpha val="50000"/>
              </a:schemeClr>
            </a:prstShdw>
          </a:effectLst>
        </p:spPr>
        <p:txBody>
          <a:bodyPr wrap="none">
            <a:spAutoFit/>
          </a:bodyPr>
          <a:lstStyle/>
          <a:p>
            <a:r>
              <a:rPr lang="zh-CN" altLang="en-US" sz="2000" smtClean="0"/>
              <a:t>门户网站成为整个电子商务交易管理服务系统将作为所有的系统用户</a:t>
            </a:r>
            <a:endParaRPr lang="en-US" altLang="zh-CN" sz="2000" smtClean="0"/>
          </a:p>
          <a:p>
            <a:r>
              <a:rPr lang="zh-CN" altLang="en-US" sz="2000" smtClean="0"/>
              <a:t>的登录入口，系统用户使用用户名和密码进入网站后台后，通过</a:t>
            </a:r>
            <a:r>
              <a:rPr lang="en-US" sz="2000" smtClean="0"/>
              <a:t>PORTAL</a:t>
            </a:r>
          </a:p>
          <a:p>
            <a:r>
              <a:rPr lang="zh-CN" altLang="en-US" sz="2000" smtClean="0"/>
              <a:t>来绑定不同的角色，可以访问不同的系统和功能。</a:t>
            </a:r>
            <a:endParaRPr lang="zh-CN" altLang="en-US" sz="2000">
              <a:latin typeface="宋体" charset="-122"/>
            </a:endParaRPr>
          </a:p>
        </p:txBody>
      </p:sp>
      <p:sp>
        <p:nvSpPr>
          <p:cNvPr id="8"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en-US" altLang="zh-CN" sz="2700" b="1" smtClean="0">
                <a:latin typeface="宋体" charset="-122"/>
              </a:rPr>
              <a:t>1</a:t>
            </a:r>
            <a:r>
              <a:rPr lang="zh-CN" altLang="en-US" sz="2700" b="1" smtClean="0">
                <a:latin typeface="宋体" charset="-122"/>
              </a:rPr>
              <a:t>、门户网站</a:t>
            </a:r>
            <a:endParaRPr lang="zh-CN" altLang="en-US" sz="1900" b="1">
              <a:latin typeface="宋体" charset="-122"/>
            </a:endParaRPr>
          </a:p>
        </p:txBody>
      </p:sp>
      <p:sp>
        <p:nvSpPr>
          <p:cNvPr id="9" name="AutoShape 6"/>
          <p:cNvSpPr>
            <a:spLocks noChangeArrowheads="1"/>
          </p:cNvSpPr>
          <p:nvPr/>
        </p:nvSpPr>
        <p:spPr bwMode="auto">
          <a:xfrm>
            <a:off x="3622704" y="3332163"/>
            <a:ext cx="1731962" cy="1647825"/>
          </a:xfrm>
          <a:prstGeom prst="pentagon">
            <a:avLst/>
          </a:prstGeom>
          <a:solidFill>
            <a:srgbClr val="1B9AD9"/>
          </a:solidFill>
          <a:ln w="6350">
            <a:noFill/>
            <a:miter lim="800000"/>
            <a:headEnd/>
            <a:tailEnd/>
          </a:ln>
        </p:spPr>
        <p:txBody>
          <a:bodyPr wrap="none" lIns="0" tIns="0" rIns="0" bIns="0" anchor="ctr"/>
          <a:lstStyle/>
          <a:p>
            <a:endParaRPr lang="zh-CN" altLang="en-US"/>
          </a:p>
        </p:txBody>
      </p:sp>
      <p:sp>
        <p:nvSpPr>
          <p:cNvPr id="10" name="Rectangle 7"/>
          <p:cNvSpPr>
            <a:spLocks noChangeArrowheads="1"/>
          </p:cNvSpPr>
          <p:nvPr/>
        </p:nvSpPr>
        <p:spPr bwMode="auto">
          <a:xfrm>
            <a:off x="5734079" y="5000636"/>
            <a:ext cx="2963862" cy="338554"/>
          </a:xfrm>
          <a:prstGeom prst="rect">
            <a:avLst/>
          </a:prstGeom>
          <a:noFill/>
          <a:ln w="6350">
            <a:noFill/>
            <a:miter lim="800000"/>
            <a:headEnd/>
            <a:tailEnd/>
          </a:ln>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采购商专区</a:t>
            </a:r>
            <a:endParaRPr lang="en-US" altLang="de-DE">
              <a:latin typeface="Verdana" pitchFamily="34" charset="0"/>
            </a:endParaRPr>
          </a:p>
        </p:txBody>
      </p:sp>
      <p:sp>
        <p:nvSpPr>
          <p:cNvPr id="11" name="Rectangle 8"/>
          <p:cNvSpPr>
            <a:spLocks noChangeArrowheads="1"/>
          </p:cNvSpPr>
          <p:nvPr/>
        </p:nvSpPr>
        <p:spPr bwMode="auto">
          <a:xfrm>
            <a:off x="5734079" y="3447636"/>
            <a:ext cx="2963862" cy="338554"/>
          </a:xfrm>
          <a:prstGeom prst="rect">
            <a:avLst/>
          </a:prstGeom>
          <a:noFill/>
          <a:ln w="6350">
            <a:noFill/>
            <a:miter lim="800000"/>
            <a:headEnd/>
            <a:tailEnd/>
          </a:ln>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购物车</a:t>
            </a:r>
            <a:endParaRPr lang="en-US" altLang="de-DE">
              <a:latin typeface="Verdana" pitchFamily="34" charset="0"/>
            </a:endParaRPr>
          </a:p>
        </p:txBody>
      </p:sp>
      <p:sp>
        <p:nvSpPr>
          <p:cNvPr id="12" name="Rectangle 9"/>
          <p:cNvSpPr>
            <a:spLocks noChangeArrowheads="1"/>
          </p:cNvSpPr>
          <p:nvPr/>
        </p:nvSpPr>
        <p:spPr bwMode="auto">
          <a:xfrm>
            <a:off x="368329" y="5000636"/>
            <a:ext cx="3200400" cy="338554"/>
          </a:xfrm>
          <a:prstGeom prst="rect">
            <a:avLst/>
          </a:prstGeom>
          <a:noFill/>
          <a:ln w="6350">
            <a:noFill/>
            <a:miter lim="800000"/>
            <a:headEnd/>
            <a:tailEnd/>
          </a:ln>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网站其他板块</a:t>
            </a:r>
            <a:endParaRPr lang="en-US" altLang="de-DE">
              <a:latin typeface="Verdana" pitchFamily="34" charset="0"/>
            </a:endParaRPr>
          </a:p>
        </p:txBody>
      </p:sp>
      <p:sp>
        <p:nvSpPr>
          <p:cNvPr id="13" name="Rectangle 10"/>
          <p:cNvSpPr>
            <a:spLocks noChangeArrowheads="1"/>
          </p:cNvSpPr>
          <p:nvPr/>
        </p:nvSpPr>
        <p:spPr bwMode="auto">
          <a:xfrm>
            <a:off x="303241" y="3429000"/>
            <a:ext cx="3201988" cy="338554"/>
          </a:xfrm>
          <a:prstGeom prst="rect">
            <a:avLst/>
          </a:prstGeom>
          <a:noFill/>
          <a:ln w="6350">
            <a:noFill/>
            <a:miter lim="800000"/>
            <a:headEnd/>
            <a:tailEnd/>
          </a:ln>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在线客服</a:t>
            </a:r>
            <a:endParaRPr lang="en-US" altLang="de-DE">
              <a:latin typeface="Verdana" pitchFamily="34" charset="0"/>
            </a:endParaRPr>
          </a:p>
        </p:txBody>
      </p:sp>
      <p:sp>
        <p:nvSpPr>
          <p:cNvPr id="14" name="Rectangle 11"/>
          <p:cNvSpPr>
            <a:spLocks noChangeArrowheads="1"/>
          </p:cNvSpPr>
          <p:nvPr/>
        </p:nvSpPr>
        <p:spPr bwMode="auto">
          <a:xfrm>
            <a:off x="3759229" y="3914775"/>
            <a:ext cx="1458912" cy="369332"/>
          </a:xfrm>
          <a:prstGeom prst="rect">
            <a:avLst/>
          </a:prstGeom>
          <a:noFill/>
          <a:ln w="6350">
            <a:noFill/>
            <a:miter lim="800000"/>
            <a:headEnd/>
            <a:tailEnd/>
          </a:ln>
        </p:spPr>
        <p:txBody>
          <a:bodyPr lIns="0" tIns="0" rIns="0" bIns="0" anchor="ctr">
            <a:spAutoFit/>
          </a:bodyPr>
          <a:lstStyle/>
          <a:p>
            <a:pPr algn="ctr" defTabSz="330200">
              <a:tabLst>
                <a:tab pos="8521700" algn="r"/>
              </a:tabLst>
            </a:pPr>
            <a:r>
              <a:rPr lang="zh-CN" altLang="en-US" sz="2400" b="1" smtClean="0">
                <a:solidFill>
                  <a:schemeClr val="bg1"/>
                </a:solidFill>
              </a:rPr>
              <a:t>门户网站</a:t>
            </a:r>
            <a:endParaRPr lang="en-US" altLang="de-DE" sz="2400" b="1">
              <a:solidFill>
                <a:schemeClr val="bg1"/>
              </a:solidFill>
            </a:endParaRPr>
          </a:p>
        </p:txBody>
      </p:sp>
      <p:sp>
        <p:nvSpPr>
          <p:cNvPr id="15" name="Freeform 12"/>
          <p:cNvSpPr>
            <a:spLocks/>
          </p:cNvSpPr>
          <p:nvPr/>
        </p:nvSpPr>
        <p:spPr bwMode="auto">
          <a:xfrm>
            <a:off x="258791" y="3865563"/>
            <a:ext cx="3344863" cy="95250"/>
          </a:xfrm>
          <a:custGeom>
            <a:avLst/>
            <a:gdLst>
              <a:gd name="T0" fmla="*/ 1961 w 1961"/>
              <a:gd name="T1" fmla="*/ 55 h 55"/>
              <a:gd name="T2" fmla="*/ 1733 w 1961"/>
              <a:gd name="T3" fmla="*/ 0 h 55"/>
              <a:gd name="T4" fmla="*/ 0 w 1961"/>
              <a:gd name="T5" fmla="*/ 1 h 55"/>
              <a:gd name="T6" fmla="*/ 0 60000 65536"/>
              <a:gd name="T7" fmla="*/ 0 60000 65536"/>
              <a:gd name="T8" fmla="*/ 0 60000 65536"/>
              <a:gd name="T9" fmla="*/ 0 w 1961"/>
              <a:gd name="T10" fmla="*/ 0 h 55"/>
              <a:gd name="T11" fmla="*/ 1961 w 1961"/>
              <a:gd name="T12" fmla="*/ 55 h 55"/>
            </a:gdLst>
            <a:ahLst/>
            <a:cxnLst>
              <a:cxn ang="T6">
                <a:pos x="T0" y="T1"/>
              </a:cxn>
              <a:cxn ang="T7">
                <a:pos x="T2" y="T3"/>
              </a:cxn>
              <a:cxn ang="T8">
                <a:pos x="T4" y="T5"/>
              </a:cxn>
            </a:cxnLst>
            <a:rect l="T9" t="T10" r="T11" b="T12"/>
            <a:pathLst>
              <a:path w="1961" h="55">
                <a:moveTo>
                  <a:pt x="1961" y="55"/>
                </a:moveTo>
                <a:lnTo>
                  <a:pt x="1733" y="0"/>
                </a:lnTo>
                <a:lnTo>
                  <a:pt x="0" y="1"/>
                </a:lnTo>
              </a:path>
            </a:pathLst>
          </a:custGeom>
          <a:noFill/>
          <a:ln w="22225">
            <a:solidFill>
              <a:srgbClr val="1B9AD9"/>
            </a:solidFill>
            <a:round/>
            <a:headEnd type="triangle" w="med" len="lg"/>
            <a:tailEnd/>
          </a:ln>
        </p:spPr>
        <p:txBody>
          <a:bodyPr wrap="none" lIns="0" tIns="0" rIns="0" bIns="0" anchor="ctr"/>
          <a:lstStyle/>
          <a:p>
            <a:endParaRPr lang="zh-CN" altLang="en-US"/>
          </a:p>
        </p:txBody>
      </p:sp>
      <p:sp>
        <p:nvSpPr>
          <p:cNvPr id="16" name="Freeform 13"/>
          <p:cNvSpPr>
            <a:spLocks/>
          </p:cNvSpPr>
          <p:nvPr/>
        </p:nvSpPr>
        <p:spPr bwMode="auto">
          <a:xfrm>
            <a:off x="266729" y="4983163"/>
            <a:ext cx="3678237" cy="412750"/>
          </a:xfrm>
          <a:custGeom>
            <a:avLst/>
            <a:gdLst>
              <a:gd name="T0" fmla="*/ 2156 w 2156"/>
              <a:gd name="T1" fmla="*/ 0 h 242"/>
              <a:gd name="T2" fmla="*/ 2018 w 2156"/>
              <a:gd name="T3" fmla="*/ 242 h 242"/>
              <a:gd name="T4" fmla="*/ 0 w 2156"/>
              <a:gd name="T5" fmla="*/ 236 h 242"/>
              <a:gd name="T6" fmla="*/ 0 60000 65536"/>
              <a:gd name="T7" fmla="*/ 0 60000 65536"/>
              <a:gd name="T8" fmla="*/ 0 60000 65536"/>
              <a:gd name="T9" fmla="*/ 0 w 2156"/>
              <a:gd name="T10" fmla="*/ 0 h 242"/>
              <a:gd name="T11" fmla="*/ 2156 w 2156"/>
              <a:gd name="T12" fmla="*/ 242 h 242"/>
            </a:gdLst>
            <a:ahLst/>
            <a:cxnLst>
              <a:cxn ang="T6">
                <a:pos x="T0" y="T1"/>
              </a:cxn>
              <a:cxn ang="T7">
                <a:pos x="T2" y="T3"/>
              </a:cxn>
              <a:cxn ang="T8">
                <a:pos x="T4" y="T5"/>
              </a:cxn>
            </a:cxnLst>
            <a:rect l="T9" t="T10" r="T11" b="T12"/>
            <a:pathLst>
              <a:path w="2156" h="242">
                <a:moveTo>
                  <a:pt x="2156" y="0"/>
                </a:moveTo>
                <a:lnTo>
                  <a:pt x="2018" y="242"/>
                </a:lnTo>
                <a:lnTo>
                  <a:pt x="0" y="236"/>
                </a:lnTo>
              </a:path>
            </a:pathLst>
          </a:custGeom>
          <a:noFill/>
          <a:ln w="22225">
            <a:solidFill>
              <a:srgbClr val="1B9AD9"/>
            </a:solidFill>
            <a:round/>
            <a:headEnd type="triangle" w="med" len="lg"/>
            <a:tailEnd/>
          </a:ln>
        </p:spPr>
        <p:txBody>
          <a:bodyPr wrap="none" lIns="0" tIns="0" rIns="0" bIns="0" anchor="ctr"/>
          <a:lstStyle/>
          <a:p>
            <a:endParaRPr lang="zh-CN" altLang="en-US"/>
          </a:p>
        </p:txBody>
      </p:sp>
      <p:sp>
        <p:nvSpPr>
          <p:cNvPr id="17" name="Freeform 14"/>
          <p:cNvSpPr>
            <a:spLocks/>
          </p:cNvSpPr>
          <p:nvPr/>
        </p:nvSpPr>
        <p:spPr bwMode="auto">
          <a:xfrm flipH="1">
            <a:off x="5370541" y="3865563"/>
            <a:ext cx="3344863" cy="95250"/>
          </a:xfrm>
          <a:custGeom>
            <a:avLst/>
            <a:gdLst>
              <a:gd name="T0" fmla="*/ 1961 w 1961"/>
              <a:gd name="T1" fmla="*/ 55 h 55"/>
              <a:gd name="T2" fmla="*/ 1733 w 1961"/>
              <a:gd name="T3" fmla="*/ 0 h 55"/>
              <a:gd name="T4" fmla="*/ 0 w 1961"/>
              <a:gd name="T5" fmla="*/ 1 h 55"/>
              <a:gd name="T6" fmla="*/ 0 60000 65536"/>
              <a:gd name="T7" fmla="*/ 0 60000 65536"/>
              <a:gd name="T8" fmla="*/ 0 60000 65536"/>
              <a:gd name="T9" fmla="*/ 0 w 1961"/>
              <a:gd name="T10" fmla="*/ 0 h 55"/>
              <a:gd name="T11" fmla="*/ 1961 w 1961"/>
              <a:gd name="T12" fmla="*/ 55 h 55"/>
            </a:gdLst>
            <a:ahLst/>
            <a:cxnLst>
              <a:cxn ang="T6">
                <a:pos x="T0" y="T1"/>
              </a:cxn>
              <a:cxn ang="T7">
                <a:pos x="T2" y="T3"/>
              </a:cxn>
              <a:cxn ang="T8">
                <a:pos x="T4" y="T5"/>
              </a:cxn>
            </a:cxnLst>
            <a:rect l="T9" t="T10" r="T11" b="T12"/>
            <a:pathLst>
              <a:path w="1961" h="55">
                <a:moveTo>
                  <a:pt x="1961" y="55"/>
                </a:moveTo>
                <a:lnTo>
                  <a:pt x="1733" y="0"/>
                </a:lnTo>
                <a:lnTo>
                  <a:pt x="0" y="1"/>
                </a:lnTo>
              </a:path>
            </a:pathLst>
          </a:custGeom>
          <a:noFill/>
          <a:ln w="22225">
            <a:solidFill>
              <a:srgbClr val="1B9AD9"/>
            </a:solidFill>
            <a:round/>
            <a:headEnd type="triangle" w="med" len="lg"/>
            <a:tailEnd/>
          </a:ln>
        </p:spPr>
        <p:txBody>
          <a:bodyPr wrap="none" lIns="0" tIns="0" rIns="0" bIns="0" anchor="ctr"/>
          <a:lstStyle/>
          <a:p>
            <a:endParaRPr lang="zh-CN" altLang="en-US"/>
          </a:p>
        </p:txBody>
      </p:sp>
      <p:sp>
        <p:nvSpPr>
          <p:cNvPr id="18" name="Freeform 15"/>
          <p:cNvSpPr>
            <a:spLocks/>
          </p:cNvSpPr>
          <p:nvPr/>
        </p:nvSpPr>
        <p:spPr bwMode="auto">
          <a:xfrm flipH="1">
            <a:off x="5013354" y="4983163"/>
            <a:ext cx="3678237" cy="412750"/>
          </a:xfrm>
          <a:custGeom>
            <a:avLst/>
            <a:gdLst>
              <a:gd name="T0" fmla="*/ 2156 w 2156"/>
              <a:gd name="T1" fmla="*/ 0 h 242"/>
              <a:gd name="T2" fmla="*/ 2018 w 2156"/>
              <a:gd name="T3" fmla="*/ 242 h 242"/>
              <a:gd name="T4" fmla="*/ 0 w 2156"/>
              <a:gd name="T5" fmla="*/ 236 h 242"/>
              <a:gd name="T6" fmla="*/ 0 60000 65536"/>
              <a:gd name="T7" fmla="*/ 0 60000 65536"/>
              <a:gd name="T8" fmla="*/ 0 60000 65536"/>
              <a:gd name="T9" fmla="*/ 0 w 2156"/>
              <a:gd name="T10" fmla="*/ 0 h 242"/>
              <a:gd name="T11" fmla="*/ 2156 w 2156"/>
              <a:gd name="T12" fmla="*/ 242 h 242"/>
            </a:gdLst>
            <a:ahLst/>
            <a:cxnLst>
              <a:cxn ang="T6">
                <a:pos x="T0" y="T1"/>
              </a:cxn>
              <a:cxn ang="T7">
                <a:pos x="T2" y="T3"/>
              </a:cxn>
              <a:cxn ang="T8">
                <a:pos x="T4" y="T5"/>
              </a:cxn>
            </a:cxnLst>
            <a:rect l="T9" t="T10" r="T11" b="T12"/>
            <a:pathLst>
              <a:path w="2156" h="242">
                <a:moveTo>
                  <a:pt x="2156" y="0"/>
                </a:moveTo>
                <a:lnTo>
                  <a:pt x="2018" y="242"/>
                </a:lnTo>
                <a:lnTo>
                  <a:pt x="0" y="236"/>
                </a:lnTo>
              </a:path>
            </a:pathLst>
          </a:custGeom>
          <a:noFill/>
          <a:ln w="22225">
            <a:solidFill>
              <a:srgbClr val="1B9AD9"/>
            </a:solidFill>
            <a:round/>
            <a:headEnd type="triangle" w="med" len="lg"/>
            <a:tailEnd/>
          </a:ln>
        </p:spPr>
        <p:txBody>
          <a:bodyPr wrap="none" lIns="0" tIns="0" rIns="0" bIns="0" anchor="ctr"/>
          <a:lstStyle/>
          <a:p>
            <a:endParaRPr lang="zh-CN" altLang="en-US"/>
          </a:p>
        </p:txBody>
      </p:sp>
      <p:sp>
        <p:nvSpPr>
          <p:cNvPr id="19" name="Line 16"/>
          <p:cNvSpPr>
            <a:spLocks noChangeShapeType="1"/>
          </p:cNvSpPr>
          <p:nvPr/>
        </p:nvSpPr>
        <p:spPr bwMode="auto">
          <a:xfrm>
            <a:off x="4487891" y="2928938"/>
            <a:ext cx="0" cy="401637"/>
          </a:xfrm>
          <a:prstGeom prst="line">
            <a:avLst/>
          </a:prstGeom>
          <a:noFill/>
          <a:ln w="22225">
            <a:solidFill>
              <a:srgbClr val="1B9AD9"/>
            </a:solidFill>
            <a:round/>
            <a:headEnd type="none" w="med" len="lg"/>
            <a:tailEnd type="triangle" w="med" len="lg"/>
          </a:ln>
        </p:spPr>
        <p:txBody>
          <a:bodyPr wrap="none" lIns="0" tIns="0" rIns="0" bIns="0" anchor="ctr"/>
          <a:lstStyle/>
          <a:p>
            <a:endParaRPr lang="zh-CN" altLang="en-US"/>
          </a:p>
        </p:txBody>
      </p:sp>
      <p:sp>
        <p:nvSpPr>
          <p:cNvPr id="20" name="Rectangle 17"/>
          <p:cNvSpPr>
            <a:spLocks noChangeArrowheads="1"/>
          </p:cNvSpPr>
          <p:nvPr/>
        </p:nvSpPr>
        <p:spPr bwMode="auto">
          <a:xfrm>
            <a:off x="2870211" y="2500306"/>
            <a:ext cx="3201987" cy="338554"/>
          </a:xfrm>
          <a:prstGeom prst="rect">
            <a:avLst/>
          </a:prstGeom>
          <a:noFill/>
          <a:ln w="6350">
            <a:noFill/>
            <a:miter lim="800000"/>
            <a:headEnd/>
            <a:tailEnd/>
          </a:ln>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物品展示与搜索</a:t>
            </a:r>
            <a:endParaRPr lang="en-US" altLang="de-DE">
              <a:latin typeface="Verdana" pitchFamily="34" charset="0"/>
            </a:endParaRPr>
          </a:p>
        </p:txBody>
      </p:sp>
      <p:sp>
        <p:nvSpPr>
          <p:cNvPr id="21" name="Line 18"/>
          <p:cNvSpPr>
            <a:spLocks noChangeShapeType="1"/>
          </p:cNvSpPr>
          <p:nvPr/>
        </p:nvSpPr>
        <p:spPr bwMode="auto">
          <a:xfrm>
            <a:off x="2771804" y="2909888"/>
            <a:ext cx="3406775" cy="0"/>
          </a:xfrm>
          <a:prstGeom prst="line">
            <a:avLst/>
          </a:prstGeom>
          <a:noFill/>
          <a:ln w="22225">
            <a:solidFill>
              <a:srgbClr val="1B9AD9"/>
            </a:solidFill>
            <a:round/>
            <a:headEnd/>
            <a:tailEnd/>
          </a:ln>
        </p:spPr>
        <p:txBody>
          <a:bodyPr wrap="none" lIns="0" tIns="0" rIns="0" bIns="0" anchor="ctr"/>
          <a:lstStyle/>
          <a:p>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2"/>
          <p:cNvSpPr>
            <a:spLocks noChangeArrowheads="1"/>
          </p:cNvSpPr>
          <p:nvPr/>
        </p:nvSpPr>
        <p:spPr bwMode="gray">
          <a:xfrm>
            <a:off x="2085975" y="1576388"/>
            <a:ext cx="5473700" cy="360362"/>
          </a:xfrm>
          <a:prstGeom prst="roundRect">
            <a:avLst>
              <a:gd name="adj" fmla="val 16667"/>
            </a:avLst>
          </a:prstGeom>
          <a:gradFill rotWithShape="1">
            <a:gsLst>
              <a:gs pos="0">
                <a:schemeClr val="hlink">
                  <a:gamma/>
                  <a:shade val="46275"/>
                  <a:invGamma/>
                </a:schemeClr>
              </a:gs>
              <a:gs pos="100000">
                <a:schemeClr val="hlink"/>
              </a:gs>
            </a:gsLst>
            <a:lin ang="0" scaled="1"/>
          </a:gradFill>
          <a:ln w="9525">
            <a:noFill/>
            <a:round/>
            <a:headEnd/>
            <a:tailEnd/>
          </a:ln>
          <a:effectLst/>
        </p:spPr>
        <p:txBody>
          <a:bodyPr wrap="none" anchor="ctr"/>
          <a:lstStyle/>
          <a:p>
            <a:endParaRPr lang="zh-CN" altLang="en-US" sz="1800"/>
          </a:p>
        </p:txBody>
      </p:sp>
      <p:sp>
        <p:nvSpPr>
          <p:cNvPr id="61443" name="AutoShape 3"/>
          <p:cNvSpPr>
            <a:spLocks noChangeArrowheads="1"/>
          </p:cNvSpPr>
          <p:nvPr/>
        </p:nvSpPr>
        <p:spPr bwMode="gray">
          <a:xfrm>
            <a:off x="2100263" y="3370263"/>
            <a:ext cx="5473700" cy="360362"/>
          </a:xfrm>
          <a:prstGeom prst="roundRect">
            <a:avLst>
              <a:gd name="adj" fmla="val 16667"/>
            </a:avLst>
          </a:prstGeom>
          <a:gradFill rotWithShape="1">
            <a:gsLst>
              <a:gs pos="0">
                <a:schemeClr val="accent1">
                  <a:gamma/>
                  <a:shade val="46275"/>
                  <a:invGamma/>
                </a:schemeClr>
              </a:gs>
              <a:gs pos="100000">
                <a:schemeClr val="accent1"/>
              </a:gs>
            </a:gsLst>
            <a:lin ang="0" scaled="1"/>
          </a:gradFill>
          <a:ln w="9525">
            <a:noFill/>
            <a:round/>
            <a:headEnd/>
            <a:tailEnd/>
          </a:ln>
          <a:effectLst/>
        </p:spPr>
        <p:txBody>
          <a:bodyPr wrap="none" anchor="ctr"/>
          <a:lstStyle/>
          <a:p>
            <a:endParaRPr lang="zh-CN" altLang="en-US" sz="1800"/>
          </a:p>
        </p:txBody>
      </p:sp>
      <p:sp>
        <p:nvSpPr>
          <p:cNvPr id="61444" name="AutoShape 4"/>
          <p:cNvSpPr>
            <a:spLocks noChangeArrowheads="1"/>
          </p:cNvSpPr>
          <p:nvPr/>
        </p:nvSpPr>
        <p:spPr bwMode="gray">
          <a:xfrm>
            <a:off x="2085975" y="4221163"/>
            <a:ext cx="5473700" cy="360362"/>
          </a:xfrm>
          <a:prstGeom prst="roundRect">
            <a:avLst>
              <a:gd name="adj" fmla="val 16667"/>
            </a:avLst>
          </a:prstGeom>
          <a:gradFill rotWithShape="1">
            <a:gsLst>
              <a:gs pos="0">
                <a:schemeClr val="accent2">
                  <a:gamma/>
                  <a:shade val="46275"/>
                  <a:invGamma/>
                </a:schemeClr>
              </a:gs>
              <a:gs pos="100000">
                <a:schemeClr val="accent2"/>
              </a:gs>
            </a:gsLst>
            <a:lin ang="0" scaled="1"/>
          </a:gradFill>
          <a:ln w="9525">
            <a:noFill/>
            <a:round/>
            <a:headEnd/>
            <a:tailEnd/>
          </a:ln>
          <a:effectLst/>
        </p:spPr>
        <p:txBody>
          <a:bodyPr wrap="none" anchor="ctr"/>
          <a:lstStyle/>
          <a:p>
            <a:endParaRPr lang="zh-CN" altLang="en-US" sz="1800"/>
          </a:p>
        </p:txBody>
      </p:sp>
      <p:sp>
        <p:nvSpPr>
          <p:cNvPr id="61445" name="AutoShape 5"/>
          <p:cNvSpPr>
            <a:spLocks noChangeArrowheads="1"/>
          </p:cNvSpPr>
          <p:nvPr/>
        </p:nvSpPr>
        <p:spPr bwMode="gray">
          <a:xfrm>
            <a:off x="2085975" y="5099050"/>
            <a:ext cx="5473700" cy="360363"/>
          </a:xfrm>
          <a:prstGeom prst="roundRect">
            <a:avLst>
              <a:gd name="adj" fmla="val 16667"/>
            </a:avLst>
          </a:prstGeom>
          <a:gradFill rotWithShape="1">
            <a:gsLst>
              <a:gs pos="0">
                <a:schemeClr val="folHlink">
                  <a:gamma/>
                  <a:shade val="46275"/>
                  <a:invGamma/>
                </a:schemeClr>
              </a:gs>
              <a:gs pos="100000">
                <a:schemeClr val="folHlink"/>
              </a:gs>
            </a:gsLst>
            <a:lin ang="0" scaled="1"/>
          </a:gradFill>
          <a:ln w="9525">
            <a:noFill/>
            <a:round/>
            <a:headEnd/>
            <a:tailEnd/>
          </a:ln>
          <a:effectLst/>
        </p:spPr>
        <p:txBody>
          <a:bodyPr wrap="none" anchor="ctr"/>
          <a:lstStyle/>
          <a:p>
            <a:endParaRPr lang="zh-CN" altLang="en-US" sz="1800"/>
          </a:p>
        </p:txBody>
      </p:sp>
      <p:sp>
        <p:nvSpPr>
          <p:cNvPr id="89094" name="Rectangle 6"/>
          <p:cNvSpPr>
            <a:spLocks noGrp="1" noChangeArrowheads="1"/>
          </p:cNvSpPr>
          <p:nvPr>
            <p:ph type="title" idx="4294967295"/>
          </p:nvPr>
        </p:nvSpPr>
        <p:spPr bwMode="black">
          <a:xfrm>
            <a:off x="395288" y="260350"/>
            <a:ext cx="8207375" cy="609600"/>
          </a:xfrm>
        </p:spPr>
        <p:txBody>
          <a:bodyPr/>
          <a:lstStyle/>
          <a:p>
            <a:pPr algn="ctr" eaLnBrk="1" hangingPunct="1"/>
            <a:r>
              <a:rPr lang="zh-CN" altLang="en-US" smtClean="0">
                <a:latin typeface="Verdana" pitchFamily="34" charset="0"/>
                <a:ea typeface="宋体" charset="-122"/>
              </a:rPr>
              <a:t>目　　录</a:t>
            </a:r>
          </a:p>
        </p:txBody>
      </p:sp>
      <p:sp>
        <p:nvSpPr>
          <p:cNvPr id="89095" name="AutoShape 7"/>
          <p:cNvSpPr>
            <a:spLocks noChangeArrowheads="1"/>
          </p:cNvSpPr>
          <p:nvPr/>
        </p:nvSpPr>
        <p:spPr bwMode="gray">
          <a:xfrm>
            <a:off x="2397125" y="1516063"/>
            <a:ext cx="5919788" cy="46672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农校对接电子商务的运营模式</a:t>
            </a:r>
            <a:endParaRPr lang="en-US" altLang="zh-CN" sz="1800" b="1">
              <a:solidFill>
                <a:schemeClr val="bg1"/>
              </a:solidFill>
            </a:endParaRPr>
          </a:p>
        </p:txBody>
      </p:sp>
      <p:sp>
        <p:nvSpPr>
          <p:cNvPr id="89096" name="AutoShape 8"/>
          <p:cNvSpPr>
            <a:spLocks noChangeArrowheads="1"/>
          </p:cNvSpPr>
          <p:nvPr/>
        </p:nvSpPr>
        <p:spPr bwMode="gray">
          <a:xfrm>
            <a:off x="2417763" y="3284538"/>
            <a:ext cx="6186487" cy="48577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系统架构及运行环境</a:t>
            </a:r>
            <a:endParaRPr lang="en-US" altLang="zh-CN" sz="1800" b="1">
              <a:solidFill>
                <a:schemeClr val="bg1"/>
              </a:solidFill>
            </a:endParaRPr>
          </a:p>
        </p:txBody>
      </p:sp>
      <p:sp>
        <p:nvSpPr>
          <p:cNvPr id="89097" name="AutoShape 9"/>
          <p:cNvSpPr>
            <a:spLocks noChangeArrowheads="1"/>
          </p:cNvSpPr>
          <p:nvPr/>
        </p:nvSpPr>
        <p:spPr bwMode="gray">
          <a:xfrm>
            <a:off x="2408238" y="4162425"/>
            <a:ext cx="6340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资金与支付管理系统</a:t>
            </a:r>
            <a:endParaRPr lang="zh-CN" altLang="en-US" sz="1800" b="1">
              <a:solidFill>
                <a:schemeClr val="bg1"/>
              </a:solidFill>
            </a:endParaRPr>
          </a:p>
        </p:txBody>
      </p:sp>
      <p:sp>
        <p:nvSpPr>
          <p:cNvPr id="89098" name="AutoShape 10"/>
          <p:cNvSpPr>
            <a:spLocks noChangeArrowheads="1"/>
          </p:cNvSpPr>
          <p:nvPr/>
        </p:nvSpPr>
        <p:spPr bwMode="gray">
          <a:xfrm>
            <a:off x="2484438" y="5033963"/>
            <a:ext cx="5832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供应商（分销）管理系统</a:t>
            </a:r>
            <a:endParaRPr lang="zh-CN" altLang="en-US" sz="1800" b="1">
              <a:solidFill>
                <a:schemeClr val="bg1"/>
              </a:solidFill>
            </a:endParaRPr>
          </a:p>
        </p:txBody>
      </p:sp>
      <p:sp>
        <p:nvSpPr>
          <p:cNvPr id="61451" name="AutoShape 11"/>
          <p:cNvSpPr>
            <a:spLocks noChangeArrowheads="1"/>
          </p:cNvSpPr>
          <p:nvPr/>
        </p:nvSpPr>
        <p:spPr bwMode="gray">
          <a:xfrm>
            <a:off x="1646238" y="1376363"/>
            <a:ext cx="685800" cy="685800"/>
          </a:xfrm>
          <a:prstGeom prst="diamond">
            <a:avLst/>
          </a:prstGeom>
          <a:solidFill>
            <a:schemeClr val="hlink"/>
          </a:solidFill>
          <a:ln w="38100">
            <a:solidFill>
              <a:srgbClr val="FF0000"/>
            </a:solidFill>
            <a:miter lim="800000"/>
            <a:headEnd/>
            <a:tailEnd/>
          </a:ln>
          <a:effectLst>
            <a:outerShdw sy="50000" rotWithShape="0">
              <a:srgbClr val="808080">
                <a:alpha val="50000"/>
              </a:srgbClr>
            </a:outerShdw>
          </a:effectLst>
        </p:spPr>
        <p:txBody>
          <a:bodyPr wrap="none" anchor="ctr"/>
          <a:lstStyle/>
          <a:p>
            <a:pPr algn="ctr"/>
            <a:r>
              <a:rPr lang="en-US" altLang="ko-KR" sz="2400" b="1">
                <a:solidFill>
                  <a:srgbClr val="FF0000"/>
                </a:solidFill>
                <a:latin typeface="Arial" charset="0"/>
                <a:ea typeface="굴림" pitchFamily="34" charset="-127"/>
              </a:rPr>
              <a:t>1</a:t>
            </a:r>
          </a:p>
        </p:txBody>
      </p:sp>
      <p:sp>
        <p:nvSpPr>
          <p:cNvPr id="61452" name="AutoShape 12"/>
          <p:cNvSpPr>
            <a:spLocks noChangeArrowheads="1"/>
          </p:cNvSpPr>
          <p:nvPr/>
        </p:nvSpPr>
        <p:spPr bwMode="gray">
          <a:xfrm>
            <a:off x="1646238" y="3151188"/>
            <a:ext cx="685800" cy="685800"/>
          </a:xfrm>
          <a:prstGeom prst="diamond">
            <a:avLst/>
          </a:prstGeom>
          <a:solidFill>
            <a:schemeClr val="accent1"/>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chemeClr val="bg1"/>
                </a:solidFill>
                <a:latin typeface="Arial" charset="0"/>
                <a:ea typeface="굴림" pitchFamily="34" charset="-127"/>
              </a:rPr>
              <a:t>3</a:t>
            </a:r>
          </a:p>
        </p:txBody>
      </p:sp>
      <p:sp>
        <p:nvSpPr>
          <p:cNvPr id="61453" name="AutoShape 13"/>
          <p:cNvSpPr>
            <a:spLocks noChangeArrowheads="1"/>
          </p:cNvSpPr>
          <p:nvPr/>
        </p:nvSpPr>
        <p:spPr bwMode="gray">
          <a:xfrm>
            <a:off x="1646238" y="4065588"/>
            <a:ext cx="685800" cy="685800"/>
          </a:xfrm>
          <a:prstGeom prst="diamond">
            <a:avLst/>
          </a:prstGeom>
          <a:solidFill>
            <a:schemeClr val="accent2"/>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chemeClr val="bg1"/>
                </a:solidFill>
                <a:latin typeface="Arial" charset="0"/>
                <a:ea typeface="굴림" pitchFamily="34" charset="-127"/>
              </a:rPr>
              <a:t>4</a:t>
            </a:r>
            <a:endParaRPr lang="en-US" altLang="ko-KR" sz="2400" b="1">
              <a:solidFill>
                <a:schemeClr val="bg1"/>
              </a:solidFill>
              <a:latin typeface="Arial" charset="0"/>
              <a:ea typeface="굴림" pitchFamily="34" charset="-127"/>
            </a:endParaRPr>
          </a:p>
        </p:txBody>
      </p:sp>
      <p:sp>
        <p:nvSpPr>
          <p:cNvPr id="61454" name="AutoShape 14"/>
          <p:cNvSpPr>
            <a:spLocks noChangeArrowheads="1"/>
          </p:cNvSpPr>
          <p:nvPr/>
        </p:nvSpPr>
        <p:spPr bwMode="gray">
          <a:xfrm>
            <a:off x="1646238" y="4903788"/>
            <a:ext cx="685800" cy="685800"/>
          </a:xfrm>
          <a:prstGeom prst="diamond">
            <a:avLst/>
          </a:prstGeom>
          <a:solidFill>
            <a:schemeClr val="folHlink"/>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rgbClr val="FFFFFF"/>
                </a:solidFill>
                <a:latin typeface="Arial" charset="0"/>
                <a:ea typeface="굴림" pitchFamily="34" charset="-127"/>
              </a:rPr>
              <a:t>5</a:t>
            </a:r>
            <a:endParaRPr lang="en-US" altLang="ko-KR" sz="2400" b="1">
              <a:solidFill>
                <a:srgbClr val="FFFFFF"/>
              </a:solidFill>
              <a:latin typeface="Arial" charset="0"/>
              <a:ea typeface="굴림" pitchFamily="34" charset="-127"/>
            </a:endParaRPr>
          </a:p>
        </p:txBody>
      </p:sp>
      <p:sp>
        <p:nvSpPr>
          <p:cNvPr id="2" name="AutoShape 3"/>
          <p:cNvSpPr>
            <a:spLocks noChangeArrowheads="1"/>
          </p:cNvSpPr>
          <p:nvPr/>
        </p:nvSpPr>
        <p:spPr bwMode="gray">
          <a:xfrm>
            <a:off x="2051050" y="2493963"/>
            <a:ext cx="5473700" cy="360362"/>
          </a:xfrm>
          <a:prstGeom prst="roundRect">
            <a:avLst>
              <a:gd name="adj" fmla="val 16667"/>
            </a:avLst>
          </a:prstGeom>
          <a:solidFill>
            <a:srgbClr val="0066FF"/>
          </a:solidFill>
          <a:ln w="9525">
            <a:noFill/>
            <a:round/>
            <a:headEnd/>
            <a:tailEnd/>
          </a:ln>
        </p:spPr>
        <p:txBody>
          <a:bodyPr wrap="none" anchor="ctr"/>
          <a:lstStyle/>
          <a:p>
            <a:endParaRPr lang="zh-CN" altLang="en-US" sz="1800"/>
          </a:p>
        </p:txBody>
      </p:sp>
      <p:sp>
        <p:nvSpPr>
          <p:cNvPr id="89104" name="AutoShape 8"/>
          <p:cNvSpPr>
            <a:spLocks noChangeArrowheads="1"/>
          </p:cNvSpPr>
          <p:nvPr/>
        </p:nvSpPr>
        <p:spPr bwMode="gray">
          <a:xfrm>
            <a:off x="2419350" y="2463800"/>
            <a:ext cx="5897563" cy="46672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农校对接电子商务系统解决方案</a:t>
            </a:r>
            <a:endParaRPr lang="en-US" altLang="zh-CN" sz="1800" b="1">
              <a:solidFill>
                <a:schemeClr val="bg1"/>
              </a:solidFill>
            </a:endParaRPr>
          </a:p>
        </p:txBody>
      </p:sp>
      <p:sp>
        <p:nvSpPr>
          <p:cNvPr id="3" name="AutoShape 12"/>
          <p:cNvSpPr>
            <a:spLocks noChangeArrowheads="1"/>
          </p:cNvSpPr>
          <p:nvPr/>
        </p:nvSpPr>
        <p:spPr bwMode="gray">
          <a:xfrm>
            <a:off x="1647825" y="2311400"/>
            <a:ext cx="685800" cy="685800"/>
          </a:xfrm>
          <a:prstGeom prst="diamond">
            <a:avLst/>
          </a:prstGeom>
          <a:solidFill>
            <a:srgbClr val="0066FF"/>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ko-KR" sz="2400" b="1">
                <a:solidFill>
                  <a:schemeClr val="bg1"/>
                </a:solidFill>
                <a:latin typeface="Arial" charset="0"/>
                <a:ea typeface="굴림" pitchFamily="34" charset="-127"/>
              </a:rPr>
              <a:t>2</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3"/>
          <p:cNvSpPr>
            <a:spLocks noChangeArrowheads="1"/>
          </p:cNvSpPr>
          <p:nvPr/>
        </p:nvSpPr>
        <p:spPr bwMode="auto">
          <a:xfrm>
            <a:off x="357158" y="1071546"/>
            <a:ext cx="7879080" cy="707886"/>
          </a:xfrm>
          <a:prstGeom prst="rect">
            <a:avLst/>
          </a:prstGeom>
          <a:noFill/>
          <a:ln w="9525">
            <a:noFill/>
            <a:miter lim="800000"/>
            <a:headEnd/>
            <a:tailEnd/>
          </a:ln>
          <a:effectLst>
            <a:prstShdw prst="shdw12">
              <a:schemeClr val="bg2">
                <a:alpha val="50000"/>
              </a:schemeClr>
            </a:prstShdw>
          </a:effectLst>
        </p:spPr>
        <p:txBody>
          <a:bodyPr wrap="none">
            <a:spAutoFit/>
          </a:bodyPr>
          <a:lstStyle/>
          <a:p>
            <a:r>
              <a:rPr lang="zh-CN" altLang="en-US" sz="2000" smtClean="0"/>
              <a:t>所有物品按照分类进行展示，也可以直接搜索。对于清真食品系统有</a:t>
            </a:r>
            <a:endParaRPr lang="en-US" altLang="zh-CN" sz="2000" smtClean="0"/>
          </a:p>
          <a:p>
            <a:r>
              <a:rPr lang="zh-CN" altLang="en-US" sz="2000" smtClean="0"/>
              <a:t>特殊标识进行管理。</a:t>
            </a:r>
            <a:endParaRPr lang="zh-CN" altLang="en-US" sz="2000">
              <a:latin typeface="宋体" charset="-122"/>
            </a:endParaRPr>
          </a:p>
        </p:txBody>
      </p:sp>
      <p:sp>
        <p:nvSpPr>
          <p:cNvPr id="8"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en-US" altLang="zh-CN" sz="2700" b="1" smtClean="0">
                <a:latin typeface="宋体" charset="-122"/>
              </a:rPr>
              <a:t>1</a:t>
            </a:r>
            <a:r>
              <a:rPr lang="zh-CN" altLang="en-US" sz="2700" b="1" smtClean="0">
                <a:latin typeface="宋体" charset="-122"/>
              </a:rPr>
              <a:t>、门户网站</a:t>
            </a:r>
            <a:endParaRPr lang="zh-CN" altLang="en-US" sz="1900" b="1">
              <a:latin typeface="宋体" charset="-122"/>
            </a:endParaRPr>
          </a:p>
        </p:txBody>
      </p:sp>
      <p:pic>
        <p:nvPicPr>
          <p:cNvPr id="174082" name="Picture 2"/>
          <p:cNvPicPr>
            <a:picLocks noChangeAspect="1" noChangeArrowheads="1"/>
          </p:cNvPicPr>
          <p:nvPr/>
        </p:nvPicPr>
        <p:blipFill>
          <a:blip r:embed="rId2"/>
          <a:srcRect/>
          <a:stretch>
            <a:fillRect/>
          </a:stretch>
        </p:blipFill>
        <p:spPr bwMode="auto">
          <a:xfrm>
            <a:off x="785785" y="1785926"/>
            <a:ext cx="7466201" cy="47863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3"/>
          <p:cNvSpPr>
            <a:spLocks noChangeArrowheads="1"/>
          </p:cNvSpPr>
          <p:nvPr/>
        </p:nvSpPr>
        <p:spPr bwMode="auto">
          <a:xfrm>
            <a:off x="357159" y="1071546"/>
            <a:ext cx="8572559" cy="1015663"/>
          </a:xfrm>
          <a:prstGeom prst="rect">
            <a:avLst/>
          </a:prstGeom>
          <a:noFill/>
          <a:ln w="9525">
            <a:noFill/>
            <a:miter lim="800000"/>
            <a:headEnd/>
            <a:tailEnd/>
          </a:ln>
          <a:effectLst>
            <a:prstShdw prst="shdw12">
              <a:schemeClr val="bg2">
                <a:alpha val="50000"/>
              </a:schemeClr>
            </a:prstShdw>
          </a:effectLst>
        </p:spPr>
        <p:txBody>
          <a:bodyPr wrap="square">
            <a:spAutoFit/>
          </a:bodyPr>
          <a:lstStyle/>
          <a:p>
            <a:r>
              <a:rPr lang="zh-CN" altLang="en-US" sz="2000" smtClean="0"/>
              <a:t>选择物品后可以显示物品的详细信息，同时包括供应商信息和供应商资质</a:t>
            </a:r>
            <a:endParaRPr lang="en-US" altLang="zh-CN" sz="2000" smtClean="0"/>
          </a:p>
          <a:p>
            <a:r>
              <a:rPr lang="zh-CN" altLang="en-US" sz="2000" smtClean="0"/>
              <a:t>证照信息。并可以加入购物车。对于不同区域的高校采购，需要进行选择</a:t>
            </a:r>
            <a:endParaRPr lang="en-US" altLang="zh-CN" sz="2000" smtClean="0"/>
          </a:p>
          <a:p>
            <a:r>
              <a:rPr lang="zh-CN" altLang="en-US" sz="2000" smtClean="0"/>
              <a:t>采购区域，门户网站将展示该区域可以采购的商品明细和价格。</a:t>
            </a:r>
            <a:endParaRPr lang="zh-CN" altLang="en-US" sz="2000">
              <a:latin typeface="宋体" charset="-122"/>
            </a:endParaRPr>
          </a:p>
        </p:txBody>
      </p:sp>
      <p:sp>
        <p:nvSpPr>
          <p:cNvPr id="8"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en-US" altLang="zh-CN" sz="2700" b="1" smtClean="0">
                <a:latin typeface="宋体" charset="-122"/>
              </a:rPr>
              <a:t>1</a:t>
            </a:r>
            <a:r>
              <a:rPr lang="zh-CN" altLang="en-US" sz="2700" b="1" smtClean="0">
                <a:latin typeface="宋体" charset="-122"/>
              </a:rPr>
              <a:t>、门户网站</a:t>
            </a:r>
            <a:endParaRPr lang="zh-CN" altLang="en-US" sz="1900" b="1">
              <a:latin typeface="宋体" charset="-122"/>
            </a:endParaRPr>
          </a:p>
        </p:txBody>
      </p:sp>
      <p:pic>
        <p:nvPicPr>
          <p:cNvPr id="175106" name="Picture 2"/>
          <p:cNvPicPr>
            <a:picLocks noChangeAspect="1" noChangeArrowheads="1"/>
          </p:cNvPicPr>
          <p:nvPr/>
        </p:nvPicPr>
        <p:blipFill>
          <a:blip r:embed="rId2"/>
          <a:srcRect/>
          <a:stretch>
            <a:fillRect/>
          </a:stretch>
        </p:blipFill>
        <p:spPr bwMode="auto">
          <a:xfrm>
            <a:off x="500034" y="2143116"/>
            <a:ext cx="6786610" cy="3890877"/>
          </a:xfrm>
          <a:prstGeom prst="rect">
            <a:avLst/>
          </a:prstGeom>
          <a:noFill/>
          <a:ln w="9525">
            <a:noFill/>
            <a:miter lim="800000"/>
            <a:headEnd/>
            <a:tailEnd/>
          </a:ln>
        </p:spPr>
      </p:pic>
      <p:pic>
        <p:nvPicPr>
          <p:cNvPr id="175107" name="Picture 3"/>
          <p:cNvPicPr>
            <a:picLocks noChangeAspect="1" noChangeArrowheads="1"/>
          </p:cNvPicPr>
          <p:nvPr/>
        </p:nvPicPr>
        <p:blipFill>
          <a:blip r:embed="rId3"/>
          <a:srcRect/>
          <a:stretch>
            <a:fillRect/>
          </a:stretch>
        </p:blipFill>
        <p:spPr bwMode="auto">
          <a:xfrm>
            <a:off x="714348" y="2285992"/>
            <a:ext cx="6786610" cy="4247997"/>
          </a:xfrm>
          <a:prstGeom prst="rect">
            <a:avLst/>
          </a:prstGeom>
          <a:noFill/>
          <a:ln w="9525">
            <a:noFill/>
            <a:miter lim="800000"/>
            <a:headEnd/>
            <a:tailEnd/>
          </a:ln>
        </p:spPr>
      </p:pic>
      <p:pic>
        <p:nvPicPr>
          <p:cNvPr id="175108" name="Picture 4"/>
          <p:cNvPicPr>
            <a:picLocks noChangeAspect="1" noChangeArrowheads="1"/>
          </p:cNvPicPr>
          <p:nvPr/>
        </p:nvPicPr>
        <p:blipFill>
          <a:blip r:embed="rId4"/>
          <a:srcRect/>
          <a:stretch>
            <a:fillRect/>
          </a:stretch>
        </p:blipFill>
        <p:spPr bwMode="auto">
          <a:xfrm>
            <a:off x="2928926" y="4286256"/>
            <a:ext cx="5705475" cy="1552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5107"/>
                                        </p:tgtEl>
                                        <p:attrNameLst>
                                          <p:attrName>style.visibility</p:attrName>
                                        </p:attrNameLst>
                                      </p:cBhvr>
                                      <p:to>
                                        <p:strVal val="visible"/>
                                      </p:to>
                                    </p:set>
                                    <p:anim calcmode="lin" valueType="num">
                                      <p:cBhvr additive="base">
                                        <p:cTn id="7" dur="500" fill="hold"/>
                                        <p:tgtEl>
                                          <p:spTgt spid="175107"/>
                                        </p:tgtEl>
                                        <p:attrNameLst>
                                          <p:attrName>ppt_x</p:attrName>
                                        </p:attrNameLst>
                                      </p:cBhvr>
                                      <p:tavLst>
                                        <p:tav tm="0">
                                          <p:val>
                                            <p:strVal val="#ppt_x"/>
                                          </p:val>
                                        </p:tav>
                                        <p:tav tm="100000">
                                          <p:val>
                                            <p:strVal val="#ppt_x"/>
                                          </p:val>
                                        </p:tav>
                                      </p:tavLst>
                                    </p:anim>
                                    <p:anim calcmode="lin" valueType="num">
                                      <p:cBhvr additive="base">
                                        <p:cTn id="8" dur="500" fill="hold"/>
                                        <p:tgtEl>
                                          <p:spTgt spid="17510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5108"/>
                                        </p:tgtEl>
                                        <p:attrNameLst>
                                          <p:attrName>style.visibility</p:attrName>
                                        </p:attrNameLst>
                                      </p:cBhvr>
                                      <p:to>
                                        <p:strVal val="visible"/>
                                      </p:to>
                                    </p:set>
                                    <p:anim calcmode="lin" valueType="num">
                                      <p:cBhvr additive="base">
                                        <p:cTn id="13" dur="500" fill="hold"/>
                                        <p:tgtEl>
                                          <p:spTgt spid="175108"/>
                                        </p:tgtEl>
                                        <p:attrNameLst>
                                          <p:attrName>ppt_x</p:attrName>
                                        </p:attrNameLst>
                                      </p:cBhvr>
                                      <p:tavLst>
                                        <p:tav tm="0">
                                          <p:val>
                                            <p:strVal val="#ppt_x"/>
                                          </p:val>
                                        </p:tav>
                                        <p:tav tm="100000">
                                          <p:val>
                                            <p:strVal val="#ppt_x"/>
                                          </p:val>
                                        </p:tav>
                                      </p:tavLst>
                                    </p:anim>
                                    <p:anim calcmode="lin" valueType="num">
                                      <p:cBhvr additive="base">
                                        <p:cTn id="14" dur="500" fill="hold"/>
                                        <p:tgtEl>
                                          <p:spTgt spid="175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3"/>
          <p:cNvSpPr>
            <a:spLocks noChangeArrowheads="1"/>
          </p:cNvSpPr>
          <p:nvPr/>
        </p:nvSpPr>
        <p:spPr bwMode="auto">
          <a:xfrm>
            <a:off x="357159" y="1071546"/>
            <a:ext cx="8501121" cy="1015663"/>
          </a:xfrm>
          <a:prstGeom prst="rect">
            <a:avLst/>
          </a:prstGeom>
          <a:noFill/>
          <a:ln w="9525">
            <a:noFill/>
            <a:miter lim="800000"/>
            <a:headEnd/>
            <a:tailEnd/>
          </a:ln>
          <a:effectLst>
            <a:prstShdw prst="shdw12">
              <a:schemeClr val="bg2">
                <a:alpha val="50000"/>
              </a:schemeClr>
            </a:prstShdw>
          </a:effectLst>
        </p:spPr>
        <p:txBody>
          <a:bodyPr wrap="square">
            <a:spAutoFit/>
          </a:bodyPr>
          <a:lstStyle/>
          <a:p>
            <a:r>
              <a:rPr lang="zh-CN" altLang="en-US" sz="2000" smtClean="0"/>
              <a:t>采购人员将选择的物品放入购物车，并修改物品数量，到货日期，到货仓库等信息后何以直接生成订单，如果采购方需要多级审批，可以按照定义的流程进行逐级审批后生成订单。</a:t>
            </a:r>
            <a:endParaRPr lang="zh-CN" altLang="en-US" sz="2000">
              <a:latin typeface="宋体" charset="-122"/>
            </a:endParaRPr>
          </a:p>
        </p:txBody>
      </p:sp>
      <p:sp>
        <p:nvSpPr>
          <p:cNvPr id="8"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en-US" altLang="zh-CN" sz="2700" b="1" smtClean="0">
                <a:latin typeface="宋体" charset="-122"/>
              </a:rPr>
              <a:t>1</a:t>
            </a:r>
            <a:r>
              <a:rPr lang="zh-CN" altLang="en-US" sz="2700" b="1" smtClean="0">
                <a:latin typeface="宋体" charset="-122"/>
              </a:rPr>
              <a:t>、门户网站</a:t>
            </a:r>
            <a:endParaRPr lang="zh-CN" altLang="en-US" sz="1900" b="1">
              <a:latin typeface="宋体" charset="-122"/>
            </a:endParaRPr>
          </a:p>
        </p:txBody>
      </p:sp>
      <p:pic>
        <p:nvPicPr>
          <p:cNvPr id="176130" name="Picture 2"/>
          <p:cNvPicPr>
            <a:picLocks noChangeAspect="1" noChangeArrowheads="1"/>
          </p:cNvPicPr>
          <p:nvPr/>
        </p:nvPicPr>
        <p:blipFill>
          <a:blip r:embed="rId2"/>
          <a:srcRect/>
          <a:stretch>
            <a:fillRect/>
          </a:stretch>
        </p:blipFill>
        <p:spPr bwMode="auto">
          <a:xfrm>
            <a:off x="500034" y="2214554"/>
            <a:ext cx="8143685" cy="39290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3"/>
          <p:cNvSpPr>
            <a:spLocks noChangeArrowheads="1"/>
          </p:cNvSpPr>
          <p:nvPr/>
        </p:nvSpPr>
        <p:spPr bwMode="auto">
          <a:xfrm>
            <a:off x="357159" y="1071546"/>
            <a:ext cx="8501121" cy="400110"/>
          </a:xfrm>
          <a:prstGeom prst="rect">
            <a:avLst/>
          </a:prstGeom>
          <a:noFill/>
          <a:ln w="9525">
            <a:noFill/>
            <a:miter lim="800000"/>
            <a:headEnd/>
            <a:tailEnd/>
          </a:ln>
          <a:effectLst>
            <a:prstShdw prst="shdw12">
              <a:schemeClr val="bg2">
                <a:alpha val="50000"/>
              </a:schemeClr>
            </a:prstShdw>
          </a:effectLst>
        </p:spPr>
        <p:txBody>
          <a:bodyPr wrap="square">
            <a:spAutoFit/>
          </a:bodyPr>
          <a:lstStyle/>
          <a:p>
            <a:r>
              <a:rPr lang="zh-CN" altLang="en-US" sz="2000" smtClean="0"/>
              <a:t>采购商专区方便高校后勤采购人员网上下单、跟踪订单执行状态。</a:t>
            </a:r>
            <a:endParaRPr lang="zh-CN" altLang="en-US" sz="2000">
              <a:latin typeface="宋体" charset="-122"/>
            </a:endParaRPr>
          </a:p>
        </p:txBody>
      </p:sp>
      <p:sp>
        <p:nvSpPr>
          <p:cNvPr id="8"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en-US" altLang="zh-CN" sz="2700" b="1" smtClean="0">
                <a:latin typeface="宋体" charset="-122"/>
              </a:rPr>
              <a:t>1</a:t>
            </a:r>
            <a:r>
              <a:rPr lang="zh-CN" altLang="en-US" sz="2700" b="1" smtClean="0">
                <a:latin typeface="宋体" charset="-122"/>
              </a:rPr>
              <a:t>、门户网站</a:t>
            </a:r>
            <a:endParaRPr lang="zh-CN" altLang="en-US" sz="1900" b="1">
              <a:latin typeface="宋体" charset="-122"/>
            </a:endParaRPr>
          </a:p>
        </p:txBody>
      </p:sp>
      <p:pic>
        <p:nvPicPr>
          <p:cNvPr id="177154" name="Picture 2"/>
          <p:cNvPicPr>
            <a:picLocks noChangeAspect="1" noChangeArrowheads="1"/>
          </p:cNvPicPr>
          <p:nvPr/>
        </p:nvPicPr>
        <p:blipFill>
          <a:blip r:embed="rId2"/>
          <a:srcRect/>
          <a:stretch>
            <a:fillRect/>
          </a:stretch>
        </p:blipFill>
        <p:spPr bwMode="auto">
          <a:xfrm>
            <a:off x="571472" y="1643050"/>
            <a:ext cx="8002965" cy="42148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3"/>
          <p:cNvSpPr>
            <a:spLocks noChangeArrowheads="1"/>
          </p:cNvSpPr>
          <p:nvPr/>
        </p:nvSpPr>
        <p:spPr bwMode="auto">
          <a:xfrm>
            <a:off x="1857356" y="1285860"/>
            <a:ext cx="4000527" cy="4247317"/>
          </a:xfrm>
          <a:prstGeom prst="rect">
            <a:avLst/>
          </a:prstGeom>
          <a:noFill/>
          <a:ln w="9525">
            <a:noFill/>
            <a:miter lim="800000"/>
            <a:headEnd/>
            <a:tailEnd/>
          </a:ln>
          <a:effectLst>
            <a:prstShdw prst="shdw12">
              <a:schemeClr val="bg2">
                <a:alpha val="50000"/>
              </a:schemeClr>
            </a:prstShdw>
          </a:effectLst>
        </p:spPr>
        <p:txBody>
          <a:bodyPr wrap="square">
            <a:spAutoFit/>
          </a:bodyPr>
          <a:lstStyle/>
          <a:p>
            <a:pPr lvl="0">
              <a:lnSpc>
                <a:spcPct val="150000"/>
              </a:lnSpc>
              <a:buFont typeface="Wingdings" pitchFamily="2" charset="2"/>
              <a:buChar char="u"/>
            </a:pPr>
            <a:endParaRPr lang="en-US" altLang="zh-CN" sz="2000" smtClean="0"/>
          </a:p>
          <a:p>
            <a:pPr lvl="0">
              <a:lnSpc>
                <a:spcPct val="150000"/>
              </a:lnSpc>
              <a:buFont typeface="Wingdings" pitchFamily="2" charset="2"/>
              <a:buChar char="u"/>
            </a:pPr>
            <a:r>
              <a:rPr lang="zh-CN" altLang="en-US" sz="2000" smtClean="0"/>
              <a:t>供应商产品发布和展示；</a:t>
            </a:r>
          </a:p>
          <a:p>
            <a:pPr lvl="0">
              <a:lnSpc>
                <a:spcPct val="150000"/>
              </a:lnSpc>
              <a:buFont typeface="Wingdings" pitchFamily="2" charset="2"/>
              <a:buChar char="u"/>
            </a:pPr>
            <a:r>
              <a:rPr lang="zh-CN" altLang="en-US" sz="2000" smtClean="0"/>
              <a:t>采购方要货信息发布，回复等；</a:t>
            </a:r>
          </a:p>
          <a:p>
            <a:pPr lvl="0">
              <a:lnSpc>
                <a:spcPct val="150000"/>
              </a:lnSpc>
              <a:buFont typeface="Wingdings" pitchFamily="2" charset="2"/>
              <a:buChar char="u"/>
            </a:pPr>
            <a:r>
              <a:rPr lang="zh-CN" altLang="en-US" sz="2000" smtClean="0"/>
              <a:t>招投标信息的展示；</a:t>
            </a:r>
          </a:p>
          <a:p>
            <a:pPr lvl="0">
              <a:lnSpc>
                <a:spcPct val="150000"/>
              </a:lnSpc>
              <a:buFont typeface="Wingdings" pitchFamily="2" charset="2"/>
              <a:buChar char="u"/>
            </a:pPr>
            <a:r>
              <a:rPr lang="zh-CN" altLang="en-US" sz="2000" smtClean="0"/>
              <a:t>广告的投放；</a:t>
            </a:r>
          </a:p>
          <a:p>
            <a:pPr lvl="0">
              <a:lnSpc>
                <a:spcPct val="150000"/>
              </a:lnSpc>
              <a:buFont typeface="Wingdings" pitchFamily="2" charset="2"/>
              <a:buChar char="u"/>
            </a:pPr>
            <a:r>
              <a:rPr lang="zh-CN" altLang="en-US" sz="2000" smtClean="0"/>
              <a:t>新闻版块；</a:t>
            </a:r>
          </a:p>
          <a:p>
            <a:pPr lvl="0">
              <a:lnSpc>
                <a:spcPct val="150000"/>
              </a:lnSpc>
              <a:buFont typeface="Wingdings" pitchFamily="2" charset="2"/>
              <a:buChar char="u"/>
            </a:pPr>
            <a:r>
              <a:rPr lang="zh-CN" altLang="en-US" sz="2000" smtClean="0"/>
              <a:t>价格趋势；</a:t>
            </a:r>
            <a:endParaRPr lang="en-US" altLang="zh-CN" sz="2000" smtClean="0"/>
          </a:p>
          <a:p>
            <a:pPr lvl="0">
              <a:lnSpc>
                <a:spcPct val="150000"/>
              </a:lnSpc>
              <a:buFont typeface="Wingdings" pitchFamily="2" charset="2"/>
              <a:buChar char="u"/>
            </a:pPr>
            <a:r>
              <a:rPr lang="zh-CN" altLang="en-US" sz="2000" smtClean="0"/>
              <a:t>通知管理</a:t>
            </a:r>
          </a:p>
          <a:p>
            <a:pPr>
              <a:lnSpc>
                <a:spcPct val="150000"/>
              </a:lnSpc>
              <a:buFont typeface="Wingdings" pitchFamily="2" charset="2"/>
              <a:buChar char="u"/>
            </a:pPr>
            <a:r>
              <a:rPr lang="zh-CN" altLang="en-US" sz="2000" smtClean="0"/>
              <a:t>。。。。。。</a:t>
            </a:r>
            <a:endParaRPr lang="zh-CN" altLang="en-US" sz="2000">
              <a:latin typeface="宋体" charset="-122"/>
            </a:endParaRPr>
          </a:p>
        </p:txBody>
      </p:sp>
      <p:sp>
        <p:nvSpPr>
          <p:cNvPr id="8"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en-US" altLang="zh-CN" sz="2700" b="1" smtClean="0">
                <a:latin typeface="宋体" charset="-122"/>
              </a:rPr>
              <a:t>1</a:t>
            </a:r>
            <a:r>
              <a:rPr lang="zh-CN" altLang="en-US" sz="2700" b="1" smtClean="0">
                <a:latin typeface="宋体" charset="-122"/>
              </a:rPr>
              <a:t>、门户网站</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en-US" altLang="zh-CN" sz="2700" b="1" smtClean="0">
                <a:latin typeface="宋体" charset="-122"/>
              </a:rPr>
              <a:t>2</a:t>
            </a:r>
            <a:r>
              <a:rPr lang="zh-CN" altLang="en-US" sz="2700" b="1" smtClean="0">
                <a:latin typeface="宋体" charset="-122"/>
              </a:rPr>
              <a:t>、供应商管理平台</a:t>
            </a:r>
            <a:endParaRPr lang="zh-CN" altLang="en-US" sz="1900" b="1">
              <a:latin typeface="宋体" charset="-122"/>
            </a:endParaRPr>
          </a:p>
        </p:txBody>
      </p:sp>
      <p:sp>
        <p:nvSpPr>
          <p:cNvPr id="5" name="AutoShape 6"/>
          <p:cNvSpPr>
            <a:spLocks noChangeArrowheads="1"/>
          </p:cNvSpPr>
          <p:nvPr/>
        </p:nvSpPr>
        <p:spPr bwMode="auto">
          <a:xfrm>
            <a:off x="3567082" y="3141653"/>
            <a:ext cx="1984375" cy="1663700"/>
          </a:xfrm>
          <a:prstGeom prst="hexagon">
            <a:avLst>
              <a:gd name="adj" fmla="val 29819"/>
              <a:gd name="vf" fmla="val 115470"/>
            </a:avLst>
          </a:prstGeom>
          <a:solidFill>
            <a:srgbClr val="1B9AD9"/>
          </a:solidFill>
          <a:ln w="25400">
            <a:noFill/>
            <a:miter lim="800000"/>
            <a:headEnd/>
            <a:tailEnd/>
          </a:ln>
        </p:spPr>
        <p:txBody>
          <a:bodyPr lIns="0" tIns="0" rIns="0" bIns="0" anchor="ctr">
            <a:spAutoFit/>
          </a:bodyPr>
          <a:lstStyle/>
          <a:p>
            <a:endParaRPr lang="zh-CN" altLang="en-US"/>
          </a:p>
        </p:txBody>
      </p:sp>
      <p:sp>
        <p:nvSpPr>
          <p:cNvPr id="6" name="Freeform 7"/>
          <p:cNvSpPr>
            <a:spLocks/>
          </p:cNvSpPr>
          <p:nvPr/>
        </p:nvSpPr>
        <p:spPr bwMode="auto">
          <a:xfrm>
            <a:off x="5073620" y="2425691"/>
            <a:ext cx="3754437" cy="711200"/>
          </a:xfrm>
          <a:custGeom>
            <a:avLst/>
            <a:gdLst>
              <a:gd name="T0" fmla="*/ 0 w 2365"/>
              <a:gd name="T1" fmla="*/ 448 h 448"/>
              <a:gd name="T2" fmla="*/ 349 w 2365"/>
              <a:gd name="T3" fmla="*/ 0 h 448"/>
              <a:gd name="T4" fmla="*/ 2365 w 2365"/>
              <a:gd name="T5" fmla="*/ 0 h 448"/>
              <a:gd name="T6" fmla="*/ 0 60000 65536"/>
              <a:gd name="T7" fmla="*/ 0 60000 65536"/>
              <a:gd name="T8" fmla="*/ 0 60000 65536"/>
              <a:gd name="T9" fmla="*/ 0 w 2365"/>
              <a:gd name="T10" fmla="*/ 0 h 448"/>
              <a:gd name="T11" fmla="*/ 2365 w 2365"/>
              <a:gd name="T12" fmla="*/ 448 h 448"/>
            </a:gdLst>
            <a:ahLst/>
            <a:cxnLst>
              <a:cxn ang="T6">
                <a:pos x="T0" y="T1"/>
              </a:cxn>
              <a:cxn ang="T7">
                <a:pos x="T2" y="T3"/>
              </a:cxn>
              <a:cxn ang="T8">
                <a:pos x="T4" y="T5"/>
              </a:cxn>
            </a:cxnLst>
            <a:rect l="T9" t="T10" r="T11" b="T12"/>
            <a:pathLst>
              <a:path w="2365" h="448">
                <a:moveTo>
                  <a:pt x="0" y="448"/>
                </a:moveTo>
                <a:lnTo>
                  <a:pt x="349" y="0"/>
                </a:lnTo>
                <a:lnTo>
                  <a:pt x="2365" y="0"/>
                </a:lnTo>
              </a:path>
            </a:pathLst>
          </a:custGeom>
          <a:noFill/>
          <a:ln w="22225">
            <a:solidFill>
              <a:srgbClr val="1B9AD9"/>
            </a:solidFill>
            <a:round/>
            <a:headEnd type="triangle" w="med" len="lg"/>
            <a:tailEnd/>
          </a:ln>
        </p:spPr>
        <p:txBody>
          <a:bodyPr lIns="0" tIns="0" rIns="0" bIns="0" anchor="ctr">
            <a:spAutoFit/>
          </a:bodyPr>
          <a:lstStyle/>
          <a:p>
            <a:endParaRPr lang="zh-CN" altLang="en-US"/>
          </a:p>
        </p:txBody>
      </p:sp>
      <p:sp>
        <p:nvSpPr>
          <p:cNvPr id="9" name="Line 8"/>
          <p:cNvSpPr>
            <a:spLocks noChangeShapeType="1"/>
          </p:cNvSpPr>
          <p:nvPr/>
        </p:nvSpPr>
        <p:spPr bwMode="auto">
          <a:xfrm flipH="1">
            <a:off x="285720" y="3975091"/>
            <a:ext cx="3275012" cy="0"/>
          </a:xfrm>
          <a:prstGeom prst="line">
            <a:avLst/>
          </a:prstGeom>
          <a:noFill/>
          <a:ln w="22225">
            <a:solidFill>
              <a:srgbClr val="1B9AD9"/>
            </a:solidFill>
            <a:round/>
            <a:headEnd type="triangle" w="med" len="lg"/>
            <a:tailEnd/>
          </a:ln>
        </p:spPr>
        <p:txBody>
          <a:bodyPr lIns="0" tIns="0" rIns="0" bIns="0" anchor="ctr">
            <a:spAutoFit/>
          </a:bodyPr>
          <a:lstStyle/>
          <a:p>
            <a:endParaRPr lang="zh-CN" altLang="en-US"/>
          </a:p>
        </p:txBody>
      </p:sp>
      <p:sp>
        <p:nvSpPr>
          <p:cNvPr id="10" name="Freeform 9"/>
          <p:cNvSpPr>
            <a:spLocks/>
          </p:cNvSpPr>
          <p:nvPr/>
        </p:nvSpPr>
        <p:spPr bwMode="auto">
          <a:xfrm flipH="1">
            <a:off x="285720" y="2425691"/>
            <a:ext cx="3754437" cy="711200"/>
          </a:xfrm>
          <a:custGeom>
            <a:avLst/>
            <a:gdLst>
              <a:gd name="T0" fmla="*/ 0 w 2365"/>
              <a:gd name="T1" fmla="*/ 448 h 448"/>
              <a:gd name="T2" fmla="*/ 349 w 2365"/>
              <a:gd name="T3" fmla="*/ 0 h 448"/>
              <a:gd name="T4" fmla="*/ 2365 w 2365"/>
              <a:gd name="T5" fmla="*/ 0 h 448"/>
              <a:gd name="T6" fmla="*/ 0 60000 65536"/>
              <a:gd name="T7" fmla="*/ 0 60000 65536"/>
              <a:gd name="T8" fmla="*/ 0 60000 65536"/>
              <a:gd name="T9" fmla="*/ 0 w 2365"/>
              <a:gd name="T10" fmla="*/ 0 h 448"/>
              <a:gd name="T11" fmla="*/ 2365 w 2365"/>
              <a:gd name="T12" fmla="*/ 448 h 448"/>
            </a:gdLst>
            <a:ahLst/>
            <a:cxnLst>
              <a:cxn ang="T6">
                <a:pos x="T0" y="T1"/>
              </a:cxn>
              <a:cxn ang="T7">
                <a:pos x="T2" y="T3"/>
              </a:cxn>
              <a:cxn ang="T8">
                <a:pos x="T4" y="T5"/>
              </a:cxn>
            </a:cxnLst>
            <a:rect l="T9" t="T10" r="T11" b="T12"/>
            <a:pathLst>
              <a:path w="2365" h="448">
                <a:moveTo>
                  <a:pt x="0" y="448"/>
                </a:moveTo>
                <a:lnTo>
                  <a:pt x="349" y="0"/>
                </a:lnTo>
                <a:lnTo>
                  <a:pt x="2365" y="0"/>
                </a:lnTo>
              </a:path>
            </a:pathLst>
          </a:custGeom>
          <a:noFill/>
          <a:ln w="22225">
            <a:solidFill>
              <a:srgbClr val="1B9AD9"/>
            </a:solidFill>
            <a:round/>
            <a:headEnd type="triangle" w="med" len="lg"/>
            <a:tailEnd/>
          </a:ln>
        </p:spPr>
        <p:txBody>
          <a:bodyPr lIns="0" tIns="0" rIns="0" bIns="0" anchor="ctr">
            <a:spAutoFit/>
          </a:bodyPr>
          <a:lstStyle/>
          <a:p>
            <a:endParaRPr lang="zh-CN" altLang="en-US"/>
          </a:p>
        </p:txBody>
      </p:sp>
      <p:sp>
        <p:nvSpPr>
          <p:cNvPr id="11" name="Freeform 10"/>
          <p:cNvSpPr>
            <a:spLocks/>
          </p:cNvSpPr>
          <p:nvPr/>
        </p:nvSpPr>
        <p:spPr bwMode="auto">
          <a:xfrm flipV="1">
            <a:off x="5073620" y="4806941"/>
            <a:ext cx="3754437" cy="711200"/>
          </a:xfrm>
          <a:custGeom>
            <a:avLst/>
            <a:gdLst>
              <a:gd name="T0" fmla="*/ 0 w 2365"/>
              <a:gd name="T1" fmla="*/ 448 h 448"/>
              <a:gd name="T2" fmla="*/ 349 w 2365"/>
              <a:gd name="T3" fmla="*/ 0 h 448"/>
              <a:gd name="T4" fmla="*/ 2365 w 2365"/>
              <a:gd name="T5" fmla="*/ 0 h 448"/>
              <a:gd name="T6" fmla="*/ 0 60000 65536"/>
              <a:gd name="T7" fmla="*/ 0 60000 65536"/>
              <a:gd name="T8" fmla="*/ 0 60000 65536"/>
              <a:gd name="T9" fmla="*/ 0 w 2365"/>
              <a:gd name="T10" fmla="*/ 0 h 448"/>
              <a:gd name="T11" fmla="*/ 2365 w 2365"/>
              <a:gd name="T12" fmla="*/ 448 h 448"/>
            </a:gdLst>
            <a:ahLst/>
            <a:cxnLst>
              <a:cxn ang="T6">
                <a:pos x="T0" y="T1"/>
              </a:cxn>
              <a:cxn ang="T7">
                <a:pos x="T2" y="T3"/>
              </a:cxn>
              <a:cxn ang="T8">
                <a:pos x="T4" y="T5"/>
              </a:cxn>
            </a:cxnLst>
            <a:rect l="T9" t="T10" r="T11" b="T12"/>
            <a:pathLst>
              <a:path w="2365" h="448">
                <a:moveTo>
                  <a:pt x="0" y="448"/>
                </a:moveTo>
                <a:lnTo>
                  <a:pt x="349" y="0"/>
                </a:lnTo>
                <a:lnTo>
                  <a:pt x="2365" y="0"/>
                </a:lnTo>
              </a:path>
            </a:pathLst>
          </a:custGeom>
          <a:noFill/>
          <a:ln w="22225">
            <a:solidFill>
              <a:srgbClr val="1B9AD9"/>
            </a:solidFill>
            <a:round/>
            <a:headEnd type="triangle" w="med" len="lg"/>
            <a:tailEnd/>
          </a:ln>
        </p:spPr>
        <p:txBody>
          <a:bodyPr lIns="0" tIns="0" rIns="0" bIns="0" anchor="ctr">
            <a:spAutoFit/>
          </a:bodyPr>
          <a:lstStyle/>
          <a:p>
            <a:endParaRPr lang="zh-CN" altLang="en-US"/>
          </a:p>
        </p:txBody>
      </p:sp>
      <p:sp>
        <p:nvSpPr>
          <p:cNvPr id="12" name="Freeform 11"/>
          <p:cNvSpPr>
            <a:spLocks/>
          </p:cNvSpPr>
          <p:nvPr/>
        </p:nvSpPr>
        <p:spPr bwMode="auto">
          <a:xfrm flipH="1" flipV="1">
            <a:off x="285720" y="4806941"/>
            <a:ext cx="3754437" cy="711200"/>
          </a:xfrm>
          <a:custGeom>
            <a:avLst/>
            <a:gdLst>
              <a:gd name="T0" fmla="*/ 0 w 2365"/>
              <a:gd name="T1" fmla="*/ 448 h 448"/>
              <a:gd name="T2" fmla="*/ 349 w 2365"/>
              <a:gd name="T3" fmla="*/ 0 h 448"/>
              <a:gd name="T4" fmla="*/ 2365 w 2365"/>
              <a:gd name="T5" fmla="*/ 0 h 448"/>
              <a:gd name="T6" fmla="*/ 0 60000 65536"/>
              <a:gd name="T7" fmla="*/ 0 60000 65536"/>
              <a:gd name="T8" fmla="*/ 0 60000 65536"/>
              <a:gd name="T9" fmla="*/ 0 w 2365"/>
              <a:gd name="T10" fmla="*/ 0 h 448"/>
              <a:gd name="T11" fmla="*/ 2365 w 2365"/>
              <a:gd name="T12" fmla="*/ 448 h 448"/>
            </a:gdLst>
            <a:ahLst/>
            <a:cxnLst>
              <a:cxn ang="T6">
                <a:pos x="T0" y="T1"/>
              </a:cxn>
              <a:cxn ang="T7">
                <a:pos x="T2" y="T3"/>
              </a:cxn>
              <a:cxn ang="T8">
                <a:pos x="T4" y="T5"/>
              </a:cxn>
            </a:cxnLst>
            <a:rect l="T9" t="T10" r="T11" b="T12"/>
            <a:pathLst>
              <a:path w="2365" h="448">
                <a:moveTo>
                  <a:pt x="0" y="448"/>
                </a:moveTo>
                <a:lnTo>
                  <a:pt x="349" y="0"/>
                </a:lnTo>
                <a:lnTo>
                  <a:pt x="2365" y="0"/>
                </a:lnTo>
              </a:path>
            </a:pathLst>
          </a:custGeom>
          <a:noFill/>
          <a:ln w="22225">
            <a:solidFill>
              <a:srgbClr val="1B9AD9"/>
            </a:solidFill>
            <a:round/>
            <a:headEnd type="triangle" w="med" len="lg"/>
            <a:tailEnd/>
          </a:ln>
        </p:spPr>
        <p:txBody>
          <a:bodyPr lIns="0" tIns="0" rIns="0" bIns="0" anchor="ctr">
            <a:spAutoFit/>
          </a:bodyPr>
          <a:lstStyle/>
          <a:p>
            <a:endParaRPr lang="zh-CN" altLang="en-US"/>
          </a:p>
        </p:txBody>
      </p:sp>
      <p:sp>
        <p:nvSpPr>
          <p:cNvPr id="13" name="Line 12"/>
          <p:cNvSpPr>
            <a:spLocks noChangeShapeType="1"/>
          </p:cNvSpPr>
          <p:nvPr/>
        </p:nvSpPr>
        <p:spPr bwMode="auto">
          <a:xfrm>
            <a:off x="5553045" y="3975091"/>
            <a:ext cx="3275012" cy="0"/>
          </a:xfrm>
          <a:prstGeom prst="line">
            <a:avLst/>
          </a:prstGeom>
          <a:noFill/>
          <a:ln w="22225">
            <a:solidFill>
              <a:srgbClr val="1B9AD9"/>
            </a:solidFill>
            <a:round/>
            <a:headEnd type="triangle" w="med" len="lg"/>
            <a:tailEnd/>
          </a:ln>
        </p:spPr>
        <p:txBody>
          <a:bodyPr lIns="0" tIns="0" rIns="0" bIns="0" anchor="ctr">
            <a:spAutoFit/>
          </a:bodyPr>
          <a:lstStyle/>
          <a:p>
            <a:endParaRPr lang="zh-CN" altLang="en-US"/>
          </a:p>
        </p:txBody>
      </p:sp>
      <p:sp>
        <p:nvSpPr>
          <p:cNvPr id="14" name="Rectangle 13"/>
          <p:cNvSpPr>
            <a:spLocks noChangeArrowheads="1"/>
          </p:cNvSpPr>
          <p:nvPr/>
        </p:nvSpPr>
        <p:spPr bwMode="auto">
          <a:xfrm>
            <a:off x="5854670" y="3571876"/>
            <a:ext cx="2963862" cy="338554"/>
          </a:xfrm>
          <a:prstGeom prst="rect">
            <a:avLst/>
          </a:prstGeom>
          <a:noFill/>
          <a:ln w="6350">
            <a:noFill/>
            <a:miter lim="800000"/>
            <a:headEnd/>
            <a:tailEnd/>
          </a:ln>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供应商合同管理</a:t>
            </a:r>
            <a:endParaRPr lang="en-US" altLang="de-DE">
              <a:latin typeface="Verdana" pitchFamily="34" charset="0"/>
            </a:endParaRPr>
          </a:p>
        </p:txBody>
      </p:sp>
      <p:sp>
        <p:nvSpPr>
          <p:cNvPr id="15" name="Rectangle 14"/>
          <p:cNvSpPr>
            <a:spLocks noChangeArrowheads="1"/>
          </p:cNvSpPr>
          <p:nvPr/>
        </p:nvSpPr>
        <p:spPr bwMode="auto">
          <a:xfrm>
            <a:off x="3830607" y="3638541"/>
            <a:ext cx="1458913" cy="738664"/>
          </a:xfrm>
          <a:prstGeom prst="rect">
            <a:avLst/>
          </a:prstGeom>
          <a:noFill/>
          <a:ln w="6350">
            <a:noFill/>
            <a:miter lim="800000"/>
            <a:headEnd/>
            <a:tailEnd/>
          </a:ln>
        </p:spPr>
        <p:txBody>
          <a:bodyPr lIns="0" tIns="0" rIns="0" bIns="0" anchor="ctr">
            <a:spAutoFit/>
          </a:bodyPr>
          <a:lstStyle/>
          <a:p>
            <a:pPr algn="ctr" defTabSz="330200">
              <a:tabLst>
                <a:tab pos="8521700" algn="r"/>
              </a:tabLst>
            </a:pPr>
            <a:r>
              <a:rPr lang="zh-CN" altLang="en-US" sz="2400" b="1" smtClean="0">
                <a:solidFill>
                  <a:schemeClr val="bg1"/>
                </a:solidFill>
              </a:rPr>
              <a:t>供应商管理平台</a:t>
            </a:r>
            <a:endParaRPr lang="en-US" altLang="de-DE" sz="2400" b="1">
              <a:solidFill>
                <a:schemeClr val="bg1"/>
              </a:solidFill>
            </a:endParaRPr>
          </a:p>
        </p:txBody>
      </p:sp>
      <p:sp>
        <p:nvSpPr>
          <p:cNvPr id="16" name="Rectangle 15"/>
          <p:cNvSpPr>
            <a:spLocks noChangeArrowheads="1"/>
          </p:cNvSpPr>
          <p:nvPr/>
        </p:nvSpPr>
        <p:spPr bwMode="auto">
          <a:xfrm>
            <a:off x="5854670" y="5072074"/>
            <a:ext cx="2963862" cy="338554"/>
          </a:xfrm>
          <a:prstGeom prst="rect">
            <a:avLst/>
          </a:prstGeom>
          <a:noFill/>
          <a:ln w="6350">
            <a:noFill/>
            <a:miter lim="800000"/>
            <a:headEnd/>
            <a:tailEnd/>
          </a:ln>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供应商物品引入管理</a:t>
            </a:r>
            <a:endParaRPr lang="en-US" altLang="de-DE">
              <a:latin typeface="Verdana" pitchFamily="34" charset="0"/>
            </a:endParaRPr>
          </a:p>
        </p:txBody>
      </p:sp>
      <p:sp>
        <p:nvSpPr>
          <p:cNvPr id="17" name="Rectangle 16"/>
          <p:cNvSpPr>
            <a:spLocks noChangeArrowheads="1"/>
          </p:cNvSpPr>
          <p:nvPr/>
        </p:nvSpPr>
        <p:spPr bwMode="auto">
          <a:xfrm>
            <a:off x="5854670" y="2018876"/>
            <a:ext cx="2963862" cy="338554"/>
          </a:xfrm>
          <a:prstGeom prst="rect">
            <a:avLst/>
          </a:prstGeom>
          <a:noFill/>
          <a:ln w="6350">
            <a:noFill/>
            <a:miter lim="800000"/>
            <a:headEnd/>
            <a:tailEnd/>
          </a:ln>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供应商注册、认证</a:t>
            </a:r>
            <a:endParaRPr lang="en-US" altLang="de-DE">
              <a:latin typeface="Verdana" pitchFamily="34" charset="0"/>
            </a:endParaRPr>
          </a:p>
        </p:txBody>
      </p:sp>
      <p:sp>
        <p:nvSpPr>
          <p:cNvPr id="18" name="Rectangle 17"/>
          <p:cNvSpPr>
            <a:spLocks noChangeArrowheads="1"/>
          </p:cNvSpPr>
          <p:nvPr/>
        </p:nvSpPr>
        <p:spPr bwMode="auto">
          <a:xfrm>
            <a:off x="285720" y="3571876"/>
            <a:ext cx="2963862" cy="338554"/>
          </a:xfrm>
          <a:prstGeom prst="rect">
            <a:avLst/>
          </a:prstGeom>
          <a:noFill/>
          <a:ln w="6350">
            <a:noFill/>
            <a:miter lim="800000"/>
            <a:headEnd/>
            <a:tailEnd/>
          </a:ln>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供应商等级管理</a:t>
            </a:r>
            <a:endParaRPr lang="en-US" altLang="de-DE">
              <a:latin typeface="Verdana" pitchFamily="34" charset="0"/>
            </a:endParaRPr>
          </a:p>
        </p:txBody>
      </p:sp>
      <p:sp>
        <p:nvSpPr>
          <p:cNvPr id="19" name="Rectangle 18"/>
          <p:cNvSpPr>
            <a:spLocks noChangeArrowheads="1"/>
          </p:cNvSpPr>
          <p:nvPr/>
        </p:nvSpPr>
        <p:spPr bwMode="auto">
          <a:xfrm>
            <a:off x="301595" y="5072074"/>
            <a:ext cx="2963862" cy="338554"/>
          </a:xfrm>
          <a:prstGeom prst="rect">
            <a:avLst/>
          </a:prstGeom>
          <a:noFill/>
          <a:ln w="6350">
            <a:noFill/>
            <a:miter lim="800000"/>
            <a:headEnd/>
            <a:tailEnd/>
          </a:ln>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供应商证照证照</a:t>
            </a:r>
            <a:endParaRPr lang="en-US" altLang="de-DE" smtClean="0">
              <a:latin typeface="Verdana" pitchFamily="34" charset="0"/>
            </a:endParaRPr>
          </a:p>
        </p:txBody>
      </p:sp>
      <p:sp>
        <p:nvSpPr>
          <p:cNvPr id="20" name="Rectangle 19"/>
          <p:cNvSpPr>
            <a:spLocks noChangeArrowheads="1"/>
          </p:cNvSpPr>
          <p:nvPr/>
        </p:nvSpPr>
        <p:spPr bwMode="auto">
          <a:xfrm>
            <a:off x="301595" y="2000240"/>
            <a:ext cx="2963862" cy="338554"/>
          </a:xfrm>
          <a:prstGeom prst="rect">
            <a:avLst/>
          </a:prstGeom>
          <a:noFill/>
          <a:ln w="6350">
            <a:noFill/>
            <a:miter lim="800000"/>
            <a:headEnd/>
            <a:tailEnd/>
          </a:ln>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供应商对采购商评价</a:t>
            </a:r>
            <a:endParaRPr lang="en-US" altLang="de-DE">
              <a:latin typeface="Verdana"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7"/>
          <p:cNvSpPr>
            <a:spLocks noChangeArrowheads="1"/>
          </p:cNvSpPr>
          <p:nvPr/>
        </p:nvSpPr>
        <p:spPr bwMode="auto">
          <a:xfrm>
            <a:off x="3673504" y="2757502"/>
            <a:ext cx="1681162" cy="1682750"/>
          </a:xfrm>
          <a:prstGeom prst="octagon">
            <a:avLst>
              <a:gd name="adj" fmla="val 29287"/>
            </a:avLst>
          </a:prstGeom>
          <a:solidFill>
            <a:srgbClr val="1B9AD9"/>
          </a:solidFill>
          <a:ln w="25400">
            <a:noFill/>
            <a:miter lim="800000"/>
            <a:headEnd/>
            <a:tailEnd/>
          </a:ln>
          <a:effectLst/>
        </p:spPr>
        <p:txBody>
          <a:bodyPr lIns="0" tIns="0" rIns="0" bIns="0" anchor="ctr">
            <a:spAutoFit/>
          </a:bodyPr>
          <a:lstStyle/>
          <a:p>
            <a:endParaRPr lang="zh-CN" altLang="en-US"/>
          </a:p>
        </p:txBody>
      </p:sp>
      <p:sp>
        <p:nvSpPr>
          <p:cNvPr id="6" name="Rectangle 8"/>
          <p:cNvSpPr>
            <a:spLocks noChangeArrowheads="1"/>
          </p:cNvSpPr>
          <p:nvPr/>
        </p:nvSpPr>
        <p:spPr bwMode="auto">
          <a:xfrm>
            <a:off x="5619779" y="3857628"/>
            <a:ext cx="2963862" cy="338554"/>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de-DE" smtClean="0">
                <a:latin typeface="Verdana" pitchFamily="34" charset="0"/>
              </a:rPr>
              <a:t>采购</a:t>
            </a:r>
            <a:r>
              <a:rPr lang="zh-CN" altLang="en-US" smtClean="0">
                <a:latin typeface="Verdana" pitchFamily="34" charset="0"/>
              </a:rPr>
              <a:t>退货</a:t>
            </a:r>
            <a:r>
              <a:rPr lang="zh-CN" altLang="de-DE" smtClean="0">
                <a:latin typeface="Verdana" pitchFamily="34" charset="0"/>
              </a:rPr>
              <a:t>管理</a:t>
            </a:r>
            <a:endParaRPr lang="en-US" altLang="de-DE">
              <a:latin typeface="Verdana" pitchFamily="34" charset="0"/>
            </a:endParaRPr>
          </a:p>
        </p:txBody>
      </p:sp>
      <p:sp>
        <p:nvSpPr>
          <p:cNvPr id="7" name="Rectangle 9"/>
          <p:cNvSpPr>
            <a:spLocks noChangeArrowheads="1"/>
          </p:cNvSpPr>
          <p:nvPr/>
        </p:nvSpPr>
        <p:spPr bwMode="auto">
          <a:xfrm>
            <a:off x="3775104" y="3202002"/>
            <a:ext cx="1458912" cy="800219"/>
          </a:xfrm>
          <a:prstGeom prst="rect">
            <a:avLst/>
          </a:prstGeom>
          <a:noFill/>
          <a:ln w="6350">
            <a:noFill/>
            <a:miter lim="800000"/>
            <a:headEnd/>
            <a:tailEnd/>
          </a:ln>
          <a:effectLst/>
        </p:spPr>
        <p:txBody>
          <a:bodyPr lIns="0" tIns="0" rIns="0" bIns="0" anchor="ctr">
            <a:spAutoFit/>
          </a:bodyPr>
          <a:lstStyle/>
          <a:p>
            <a:pPr algn="ctr" defTabSz="330200">
              <a:spcBef>
                <a:spcPct val="20000"/>
              </a:spcBef>
              <a:buClr>
                <a:schemeClr val="accent1"/>
              </a:buClr>
              <a:buFont typeface="Wingdings" pitchFamily="2" charset="2"/>
              <a:buNone/>
              <a:tabLst>
                <a:tab pos="8521700" algn="r"/>
              </a:tabLst>
            </a:pPr>
            <a:r>
              <a:rPr lang="zh-CN" altLang="en-US" sz="2600" smtClean="0">
                <a:solidFill>
                  <a:schemeClr val="bg1"/>
                </a:solidFill>
                <a:latin typeface="Verdana" pitchFamily="34" charset="0"/>
                <a:ea typeface="宋体" pitchFamily="2" charset="-122"/>
              </a:rPr>
              <a:t>采购管理平台</a:t>
            </a:r>
            <a:endParaRPr lang="zh-CN" altLang="en-US" sz="2600">
              <a:solidFill>
                <a:schemeClr val="bg1"/>
              </a:solidFill>
              <a:latin typeface="Verdana" pitchFamily="34" charset="0"/>
              <a:ea typeface="宋体" pitchFamily="2" charset="-122"/>
            </a:endParaRPr>
          </a:p>
        </p:txBody>
      </p:sp>
      <p:sp>
        <p:nvSpPr>
          <p:cNvPr id="8" name="Rectangle 10"/>
          <p:cNvSpPr>
            <a:spLocks noChangeArrowheads="1"/>
          </p:cNvSpPr>
          <p:nvPr/>
        </p:nvSpPr>
        <p:spPr bwMode="auto">
          <a:xfrm>
            <a:off x="5500694" y="2463814"/>
            <a:ext cx="3097235" cy="338554"/>
          </a:xfrm>
          <a:prstGeom prst="rect">
            <a:avLst/>
          </a:prstGeom>
          <a:noFill/>
          <a:ln w="6350">
            <a:noFill/>
            <a:miter lim="800000"/>
            <a:headEnd/>
            <a:tailEnd/>
          </a:ln>
          <a:effectLst/>
        </p:spPr>
        <p:txBody>
          <a:bodyPr wrap="square"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de-DE" smtClean="0">
                <a:latin typeface="Verdana" pitchFamily="34" charset="0"/>
              </a:rPr>
              <a:t>采购商合同管理</a:t>
            </a:r>
            <a:endParaRPr lang="en-US" altLang="de-DE" smtClean="0">
              <a:latin typeface="Verdana" pitchFamily="34" charset="0"/>
            </a:endParaRPr>
          </a:p>
        </p:txBody>
      </p:sp>
      <p:sp>
        <p:nvSpPr>
          <p:cNvPr id="9" name="Rectangle 11"/>
          <p:cNvSpPr>
            <a:spLocks noChangeArrowheads="1"/>
          </p:cNvSpPr>
          <p:nvPr/>
        </p:nvSpPr>
        <p:spPr bwMode="auto">
          <a:xfrm>
            <a:off x="5286380" y="4500570"/>
            <a:ext cx="3500462" cy="338554"/>
          </a:xfrm>
          <a:prstGeom prst="rect">
            <a:avLst/>
          </a:prstGeom>
          <a:noFill/>
          <a:ln w="6350">
            <a:noFill/>
            <a:miter lim="800000"/>
            <a:headEnd/>
            <a:tailEnd/>
          </a:ln>
          <a:effectLst/>
        </p:spPr>
        <p:txBody>
          <a:bodyPr wrap="square"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de-DE" smtClean="0">
                <a:latin typeface="Verdana" pitchFamily="34" charset="0"/>
              </a:rPr>
              <a:t>采购</a:t>
            </a:r>
            <a:r>
              <a:rPr lang="zh-CN" altLang="en-US" smtClean="0">
                <a:latin typeface="Verdana" pitchFamily="34" charset="0"/>
              </a:rPr>
              <a:t>方</a:t>
            </a:r>
            <a:r>
              <a:rPr lang="zh-CN" altLang="de-DE" smtClean="0">
                <a:latin typeface="Verdana" pitchFamily="34" charset="0"/>
              </a:rPr>
              <a:t>对</a:t>
            </a:r>
            <a:r>
              <a:rPr lang="zh-CN" altLang="de-DE">
                <a:latin typeface="Verdana" pitchFamily="34" charset="0"/>
              </a:rPr>
              <a:t>供应商的评价</a:t>
            </a:r>
            <a:endParaRPr lang="en-US" altLang="de-DE">
              <a:latin typeface="Verdana" pitchFamily="34" charset="0"/>
            </a:endParaRPr>
          </a:p>
        </p:txBody>
      </p:sp>
      <p:sp>
        <p:nvSpPr>
          <p:cNvPr id="11" name="Freeform 13"/>
          <p:cNvSpPr>
            <a:spLocks/>
          </p:cNvSpPr>
          <p:nvPr/>
        </p:nvSpPr>
        <p:spPr bwMode="auto">
          <a:xfrm>
            <a:off x="723929" y="4203714"/>
            <a:ext cx="3167062" cy="73025"/>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12" name="Freeform 14"/>
          <p:cNvSpPr>
            <a:spLocks/>
          </p:cNvSpPr>
          <p:nvPr/>
        </p:nvSpPr>
        <p:spPr bwMode="auto">
          <a:xfrm>
            <a:off x="723929" y="4464064"/>
            <a:ext cx="3417887" cy="460375"/>
          </a:xfrm>
          <a:custGeom>
            <a:avLst/>
            <a:gdLst/>
            <a:ahLst/>
            <a:cxnLst>
              <a:cxn ang="0">
                <a:pos x="2458" y="0"/>
              </a:cxn>
              <a:cxn ang="0">
                <a:pos x="2378" y="287"/>
              </a:cxn>
              <a:cxn ang="0">
                <a:pos x="0" y="287"/>
              </a:cxn>
            </a:cxnLst>
            <a:rect l="0" t="0" r="r" b="b"/>
            <a:pathLst>
              <a:path w="2458" h="287">
                <a:moveTo>
                  <a:pt x="2458" y="0"/>
                </a:moveTo>
                <a:lnTo>
                  <a:pt x="2378" y="287"/>
                </a:lnTo>
                <a:lnTo>
                  <a:pt x="0" y="287"/>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14" name="Rectangle 16"/>
          <p:cNvSpPr>
            <a:spLocks noChangeArrowheads="1"/>
          </p:cNvSpPr>
          <p:nvPr/>
        </p:nvSpPr>
        <p:spPr bwMode="auto">
          <a:xfrm>
            <a:off x="819179" y="4554552"/>
            <a:ext cx="2963862" cy="338554"/>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领用管理</a:t>
            </a:r>
            <a:endParaRPr lang="en-US" altLang="de-DE">
              <a:latin typeface="Verdana" pitchFamily="34" charset="0"/>
            </a:endParaRPr>
          </a:p>
        </p:txBody>
      </p:sp>
      <p:sp>
        <p:nvSpPr>
          <p:cNvPr id="15" name="Freeform 17"/>
          <p:cNvSpPr>
            <a:spLocks/>
          </p:cNvSpPr>
          <p:nvPr/>
        </p:nvSpPr>
        <p:spPr bwMode="auto">
          <a:xfrm>
            <a:off x="4876829" y="4460889"/>
            <a:ext cx="3230562" cy="455613"/>
          </a:xfrm>
          <a:custGeom>
            <a:avLst/>
            <a:gdLst/>
            <a:ahLst/>
            <a:cxnLst>
              <a:cxn ang="0">
                <a:pos x="0" y="0"/>
              </a:cxn>
              <a:cxn ang="0">
                <a:pos x="80" y="287"/>
              </a:cxn>
              <a:cxn ang="0">
                <a:pos x="2459" y="283"/>
              </a:cxn>
            </a:cxnLst>
            <a:rect l="0" t="0" r="r" b="b"/>
            <a:pathLst>
              <a:path w="2459" h="287">
                <a:moveTo>
                  <a:pt x="0" y="0"/>
                </a:moveTo>
                <a:lnTo>
                  <a:pt x="80" y="287"/>
                </a:lnTo>
                <a:lnTo>
                  <a:pt x="2459" y="283"/>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16" name="Freeform 18"/>
          <p:cNvSpPr>
            <a:spLocks/>
          </p:cNvSpPr>
          <p:nvPr/>
        </p:nvSpPr>
        <p:spPr bwMode="auto">
          <a:xfrm flipH="1">
            <a:off x="5116541" y="4203714"/>
            <a:ext cx="2879725" cy="73025"/>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17" name="Freeform 19"/>
          <p:cNvSpPr>
            <a:spLocks/>
          </p:cNvSpPr>
          <p:nvPr/>
        </p:nvSpPr>
        <p:spPr bwMode="auto">
          <a:xfrm flipV="1">
            <a:off x="723929" y="2908314"/>
            <a:ext cx="3114675" cy="125413"/>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18" name="Freeform 20"/>
          <p:cNvSpPr>
            <a:spLocks/>
          </p:cNvSpPr>
          <p:nvPr/>
        </p:nvSpPr>
        <p:spPr bwMode="auto">
          <a:xfrm flipH="1" flipV="1">
            <a:off x="5187979" y="2835289"/>
            <a:ext cx="2808287" cy="195263"/>
          </a:xfrm>
          <a:custGeom>
            <a:avLst/>
            <a:gdLst/>
            <a:ahLst/>
            <a:cxnLst>
              <a:cxn ang="0">
                <a:pos x="2152" y="0"/>
              </a:cxn>
              <a:cxn ang="0">
                <a:pos x="1921" y="85"/>
              </a:cxn>
              <a:cxn ang="0">
                <a:pos x="0" y="88"/>
              </a:cxn>
            </a:cxnLst>
            <a:rect l="0" t="0" r="r" b="b"/>
            <a:pathLst>
              <a:path w="2152" h="88">
                <a:moveTo>
                  <a:pt x="2152" y="0"/>
                </a:moveTo>
                <a:lnTo>
                  <a:pt x="1921" y="85"/>
                </a:lnTo>
                <a:lnTo>
                  <a:pt x="0" y="88"/>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19" name="Freeform 21"/>
          <p:cNvSpPr>
            <a:spLocks/>
          </p:cNvSpPr>
          <p:nvPr/>
        </p:nvSpPr>
        <p:spPr bwMode="auto">
          <a:xfrm>
            <a:off x="762029" y="2303477"/>
            <a:ext cx="3414712" cy="430212"/>
          </a:xfrm>
          <a:custGeom>
            <a:avLst/>
            <a:gdLst/>
            <a:ahLst/>
            <a:cxnLst>
              <a:cxn ang="0">
                <a:pos x="2480" y="278"/>
              </a:cxn>
              <a:cxn ang="0">
                <a:pos x="2388" y="0"/>
              </a:cxn>
              <a:cxn ang="0">
                <a:pos x="0" y="2"/>
              </a:cxn>
            </a:cxnLst>
            <a:rect l="0" t="0" r="r" b="b"/>
            <a:pathLst>
              <a:path w="2480" h="278">
                <a:moveTo>
                  <a:pt x="2480" y="278"/>
                </a:moveTo>
                <a:lnTo>
                  <a:pt x="2388" y="0"/>
                </a:lnTo>
                <a:lnTo>
                  <a:pt x="0" y="2"/>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21" name="Rectangle 23"/>
          <p:cNvSpPr>
            <a:spLocks noChangeArrowheads="1"/>
          </p:cNvSpPr>
          <p:nvPr/>
        </p:nvSpPr>
        <p:spPr bwMode="auto">
          <a:xfrm>
            <a:off x="4857752" y="1785926"/>
            <a:ext cx="3462307" cy="338554"/>
          </a:xfrm>
          <a:prstGeom prst="rect">
            <a:avLst/>
          </a:prstGeom>
          <a:noFill/>
          <a:ln w="6350">
            <a:noFill/>
            <a:miter lim="800000"/>
            <a:headEnd/>
            <a:tailEnd/>
          </a:ln>
          <a:effectLst/>
        </p:spPr>
        <p:txBody>
          <a:bodyPr wrap="square"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采购方注册</a:t>
            </a:r>
            <a:r>
              <a:rPr lang="zh-CN" altLang="en-US">
                <a:latin typeface="Verdana" pitchFamily="34" charset="0"/>
              </a:rPr>
              <a:t>、认证、引入</a:t>
            </a:r>
          </a:p>
        </p:txBody>
      </p:sp>
      <p:sp>
        <p:nvSpPr>
          <p:cNvPr id="22" name="Freeform 24"/>
          <p:cNvSpPr>
            <a:spLocks/>
          </p:cNvSpPr>
          <p:nvPr/>
        </p:nvSpPr>
        <p:spPr bwMode="auto">
          <a:xfrm flipH="1">
            <a:off x="4840316" y="2292364"/>
            <a:ext cx="3195638" cy="441325"/>
          </a:xfrm>
          <a:custGeom>
            <a:avLst/>
            <a:gdLst/>
            <a:ahLst/>
            <a:cxnLst>
              <a:cxn ang="0">
                <a:pos x="2480" y="278"/>
              </a:cxn>
              <a:cxn ang="0">
                <a:pos x="2388" y="0"/>
              </a:cxn>
              <a:cxn ang="0">
                <a:pos x="0" y="2"/>
              </a:cxn>
            </a:cxnLst>
            <a:rect l="0" t="0" r="r" b="b"/>
            <a:pathLst>
              <a:path w="2480" h="278">
                <a:moveTo>
                  <a:pt x="2480" y="278"/>
                </a:moveTo>
                <a:lnTo>
                  <a:pt x="2388" y="0"/>
                </a:lnTo>
                <a:lnTo>
                  <a:pt x="0" y="2"/>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23" name="Freeform 25"/>
          <p:cNvSpPr>
            <a:spLocks/>
          </p:cNvSpPr>
          <p:nvPr/>
        </p:nvSpPr>
        <p:spPr bwMode="auto">
          <a:xfrm>
            <a:off x="723929" y="4437077"/>
            <a:ext cx="3679825" cy="1063625"/>
          </a:xfrm>
          <a:custGeom>
            <a:avLst/>
            <a:gdLst/>
            <a:ahLst/>
            <a:cxnLst>
              <a:cxn ang="0">
                <a:pos x="2458" y="0"/>
              </a:cxn>
              <a:cxn ang="0">
                <a:pos x="2378" y="287"/>
              </a:cxn>
              <a:cxn ang="0">
                <a:pos x="0" y="287"/>
              </a:cxn>
            </a:cxnLst>
            <a:rect l="0" t="0" r="r" b="b"/>
            <a:pathLst>
              <a:path w="2458" h="287">
                <a:moveTo>
                  <a:pt x="2458" y="0"/>
                </a:moveTo>
                <a:lnTo>
                  <a:pt x="2378" y="287"/>
                </a:lnTo>
                <a:lnTo>
                  <a:pt x="0" y="287"/>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24" name="Freeform 26"/>
          <p:cNvSpPr>
            <a:spLocks/>
          </p:cNvSpPr>
          <p:nvPr/>
        </p:nvSpPr>
        <p:spPr bwMode="auto">
          <a:xfrm>
            <a:off x="4664104" y="4476764"/>
            <a:ext cx="3476625" cy="1023938"/>
          </a:xfrm>
          <a:custGeom>
            <a:avLst/>
            <a:gdLst/>
            <a:ahLst/>
            <a:cxnLst>
              <a:cxn ang="0">
                <a:pos x="0" y="0"/>
              </a:cxn>
              <a:cxn ang="0">
                <a:pos x="80" y="287"/>
              </a:cxn>
              <a:cxn ang="0">
                <a:pos x="2459" y="283"/>
              </a:cxn>
            </a:cxnLst>
            <a:rect l="0" t="0" r="r" b="b"/>
            <a:pathLst>
              <a:path w="2459" h="287">
                <a:moveTo>
                  <a:pt x="0" y="0"/>
                </a:moveTo>
                <a:lnTo>
                  <a:pt x="80" y="287"/>
                </a:lnTo>
                <a:lnTo>
                  <a:pt x="2459" y="283"/>
                </a:lnTo>
              </a:path>
            </a:pathLst>
          </a:custGeom>
          <a:noFill/>
          <a:ln w="22225" cap="flat" cmpd="sng">
            <a:solidFill>
              <a:srgbClr val="1B9AD9"/>
            </a:solidFill>
            <a:prstDash val="solid"/>
            <a:round/>
            <a:headEnd type="triangle" w="med" len="lg"/>
            <a:tailEnd type="none" w="med" len="med"/>
          </a:ln>
          <a:effectLst/>
        </p:spPr>
        <p:txBody>
          <a:bodyPr lIns="0" tIns="0" rIns="0" bIns="0" anchor="ctr">
            <a:spAutoFit/>
          </a:bodyPr>
          <a:lstStyle/>
          <a:p>
            <a:endParaRPr lang="zh-CN" altLang="en-US"/>
          </a:p>
        </p:txBody>
      </p:sp>
      <p:sp>
        <p:nvSpPr>
          <p:cNvPr id="25" name="Rectangle 27"/>
          <p:cNvSpPr>
            <a:spLocks noChangeArrowheads="1"/>
          </p:cNvSpPr>
          <p:nvPr/>
        </p:nvSpPr>
        <p:spPr bwMode="auto">
          <a:xfrm>
            <a:off x="835054" y="5129227"/>
            <a:ext cx="2963862" cy="338554"/>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多级仓库管理</a:t>
            </a:r>
            <a:endParaRPr lang="en-US" altLang="zh-CN">
              <a:latin typeface="Verdana" pitchFamily="34" charset="0"/>
            </a:endParaRPr>
          </a:p>
        </p:txBody>
      </p:sp>
      <p:sp>
        <p:nvSpPr>
          <p:cNvPr id="26" name="Rectangle 28"/>
          <p:cNvSpPr>
            <a:spLocks noChangeArrowheads="1"/>
          </p:cNvSpPr>
          <p:nvPr/>
        </p:nvSpPr>
        <p:spPr bwMode="auto">
          <a:xfrm>
            <a:off x="5286380" y="5129227"/>
            <a:ext cx="2963862" cy="338554"/>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zh-CN" smtClean="0">
                <a:latin typeface="Verdana" pitchFamily="34" charset="0"/>
              </a:rPr>
              <a:t>采购</a:t>
            </a:r>
            <a:r>
              <a:rPr lang="zh-CN" altLang="en-US" smtClean="0">
                <a:latin typeface="Verdana" pitchFamily="34" charset="0"/>
              </a:rPr>
              <a:t>方等级管理</a:t>
            </a:r>
            <a:endParaRPr lang="en-US" altLang="zh-CN">
              <a:latin typeface="Verdana" pitchFamily="34" charset="0"/>
            </a:endParaRPr>
          </a:p>
        </p:txBody>
      </p:sp>
      <p:sp>
        <p:nvSpPr>
          <p:cNvPr id="27" name="Line 29"/>
          <p:cNvSpPr>
            <a:spLocks noChangeShapeType="1"/>
          </p:cNvSpPr>
          <p:nvPr/>
        </p:nvSpPr>
        <p:spPr bwMode="auto">
          <a:xfrm>
            <a:off x="723929" y="3700477"/>
            <a:ext cx="2952750" cy="0"/>
          </a:xfrm>
          <a:prstGeom prst="line">
            <a:avLst/>
          </a:prstGeom>
          <a:noFill/>
          <a:ln w="22225">
            <a:solidFill>
              <a:srgbClr val="1B9AD9"/>
            </a:solidFill>
            <a:round/>
            <a:headEnd type="none" w="med" len="lg"/>
            <a:tailEnd type="triangle" w="med" len="lg"/>
          </a:ln>
          <a:effectLst/>
        </p:spPr>
        <p:txBody>
          <a:bodyPr wrap="none" lIns="0" tIns="0" rIns="0" bIns="0" anchor="ctr"/>
          <a:lstStyle/>
          <a:p>
            <a:endParaRPr lang="zh-CN" altLang="en-US"/>
          </a:p>
        </p:txBody>
      </p:sp>
      <p:sp>
        <p:nvSpPr>
          <p:cNvPr id="28" name="Line 30"/>
          <p:cNvSpPr>
            <a:spLocks noChangeShapeType="1"/>
          </p:cNvSpPr>
          <p:nvPr/>
        </p:nvSpPr>
        <p:spPr bwMode="auto">
          <a:xfrm flipH="1">
            <a:off x="5332441" y="3627452"/>
            <a:ext cx="2663825" cy="0"/>
          </a:xfrm>
          <a:prstGeom prst="line">
            <a:avLst/>
          </a:prstGeom>
          <a:noFill/>
          <a:ln w="22225">
            <a:solidFill>
              <a:srgbClr val="1B9AD9"/>
            </a:solidFill>
            <a:round/>
            <a:headEnd type="none" w="med" len="lg"/>
            <a:tailEnd type="triangle" w="med" len="lg"/>
          </a:ln>
          <a:effectLst/>
        </p:spPr>
        <p:txBody>
          <a:bodyPr wrap="none" lIns="0" tIns="0" rIns="0" bIns="0" anchor="ctr"/>
          <a:lstStyle/>
          <a:p>
            <a:endParaRPr lang="zh-CN" altLang="en-US"/>
          </a:p>
        </p:txBody>
      </p:sp>
      <p:sp>
        <p:nvSpPr>
          <p:cNvPr id="30" name="Rectangle 33"/>
          <p:cNvSpPr>
            <a:spLocks noChangeArrowheads="1"/>
          </p:cNvSpPr>
          <p:nvPr/>
        </p:nvSpPr>
        <p:spPr bwMode="auto">
          <a:xfrm>
            <a:off x="785786" y="3857628"/>
            <a:ext cx="2963863" cy="338554"/>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de-DE" smtClean="0">
                <a:latin typeface="Verdana" pitchFamily="34" charset="0"/>
              </a:rPr>
              <a:t>采购结算</a:t>
            </a:r>
            <a:endParaRPr lang="en-US" altLang="de-DE">
              <a:latin typeface="Verdana" pitchFamily="34" charset="0"/>
            </a:endParaRPr>
          </a:p>
        </p:txBody>
      </p:sp>
      <p:sp>
        <p:nvSpPr>
          <p:cNvPr id="31" name="Rectangle 33"/>
          <p:cNvSpPr>
            <a:spLocks noChangeArrowheads="1"/>
          </p:cNvSpPr>
          <p:nvPr/>
        </p:nvSpPr>
        <p:spPr bwMode="auto">
          <a:xfrm>
            <a:off x="785786" y="3286124"/>
            <a:ext cx="2963863" cy="338554"/>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凭证管理</a:t>
            </a:r>
            <a:endParaRPr lang="en-US" altLang="de-DE">
              <a:latin typeface="Verdana" pitchFamily="34" charset="0"/>
            </a:endParaRPr>
          </a:p>
        </p:txBody>
      </p:sp>
      <p:sp>
        <p:nvSpPr>
          <p:cNvPr id="32" name="Rectangle 33"/>
          <p:cNvSpPr>
            <a:spLocks noChangeArrowheads="1"/>
          </p:cNvSpPr>
          <p:nvPr/>
        </p:nvSpPr>
        <p:spPr bwMode="auto">
          <a:xfrm>
            <a:off x="857224" y="2518942"/>
            <a:ext cx="2963863" cy="338554"/>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财务接口</a:t>
            </a:r>
            <a:endParaRPr lang="en-US" altLang="de-DE">
              <a:latin typeface="Verdana" pitchFamily="34" charset="0"/>
            </a:endParaRPr>
          </a:p>
        </p:txBody>
      </p:sp>
      <p:sp>
        <p:nvSpPr>
          <p:cNvPr id="33" name="Rectangle 33"/>
          <p:cNvSpPr>
            <a:spLocks noChangeArrowheads="1"/>
          </p:cNvSpPr>
          <p:nvPr/>
        </p:nvSpPr>
        <p:spPr bwMode="auto">
          <a:xfrm>
            <a:off x="857224" y="1857364"/>
            <a:ext cx="2963863" cy="338554"/>
          </a:xfrm>
          <a:prstGeom prst="rect">
            <a:avLst/>
          </a:prstGeom>
          <a:noFill/>
          <a:ln w="6350">
            <a:noFill/>
            <a:miter lim="800000"/>
            <a:headEnd/>
            <a:tailEnd/>
          </a:ln>
          <a:effectLst/>
        </p:spPr>
        <p:txBody>
          <a:bodyPr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de-DE" smtClean="0">
                <a:latin typeface="Verdana" pitchFamily="34" charset="0"/>
              </a:rPr>
              <a:t>结算</a:t>
            </a:r>
            <a:r>
              <a:rPr lang="zh-CN" altLang="en-US" smtClean="0">
                <a:latin typeface="Verdana" pitchFamily="34" charset="0"/>
              </a:rPr>
              <a:t>报表</a:t>
            </a:r>
            <a:endParaRPr lang="en-US" altLang="de-DE">
              <a:latin typeface="Verdana" pitchFamily="34" charset="0"/>
            </a:endParaRPr>
          </a:p>
        </p:txBody>
      </p:sp>
      <p:sp>
        <p:nvSpPr>
          <p:cNvPr id="35"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en-US" altLang="zh-CN" sz="2700" b="1" smtClean="0">
                <a:latin typeface="宋体" charset="-122"/>
              </a:rPr>
              <a:t>3</a:t>
            </a:r>
            <a:r>
              <a:rPr lang="zh-CN" altLang="en-US" sz="2700" b="1" smtClean="0">
                <a:latin typeface="宋体" charset="-122"/>
              </a:rPr>
              <a:t>、采购管理平台</a:t>
            </a:r>
            <a:endParaRPr lang="zh-CN" altLang="en-US" sz="1900" b="1">
              <a:latin typeface="宋体" charset="-122"/>
            </a:endParaRPr>
          </a:p>
        </p:txBody>
      </p:sp>
      <p:sp>
        <p:nvSpPr>
          <p:cNvPr id="34" name="Rectangle 10"/>
          <p:cNvSpPr>
            <a:spLocks noChangeArrowheads="1"/>
          </p:cNvSpPr>
          <p:nvPr/>
        </p:nvSpPr>
        <p:spPr bwMode="auto">
          <a:xfrm>
            <a:off x="5500694" y="3233322"/>
            <a:ext cx="3097235" cy="338554"/>
          </a:xfrm>
          <a:prstGeom prst="rect">
            <a:avLst/>
          </a:prstGeom>
          <a:noFill/>
          <a:ln w="6350">
            <a:noFill/>
            <a:miter lim="800000"/>
            <a:headEnd/>
            <a:tailEnd/>
          </a:ln>
          <a:effectLst/>
        </p:spPr>
        <p:txBody>
          <a:bodyPr wrap="square" lIns="0" tIns="0" rIns="0" bIns="0" anchor="b">
            <a:spAutoFit/>
          </a:bodyPr>
          <a:lstStyle/>
          <a:p>
            <a:pPr defTabSz="330200">
              <a:spcBef>
                <a:spcPct val="20000"/>
              </a:spcBef>
              <a:buClr>
                <a:schemeClr val="accent1"/>
              </a:buClr>
              <a:buFont typeface="Wingdings" pitchFamily="2" charset="2"/>
              <a:buChar char="v"/>
              <a:tabLst>
                <a:tab pos="8521700" algn="r"/>
              </a:tabLst>
            </a:pPr>
            <a:r>
              <a:rPr lang="zh-CN" altLang="de-DE" smtClean="0">
                <a:latin typeface="Verdana" pitchFamily="34" charset="0"/>
              </a:rPr>
              <a:t>采购</a:t>
            </a:r>
            <a:r>
              <a:rPr lang="zh-CN" altLang="en-US" smtClean="0">
                <a:latin typeface="Verdana" pitchFamily="34" charset="0"/>
              </a:rPr>
              <a:t>订单</a:t>
            </a:r>
            <a:r>
              <a:rPr lang="zh-CN" altLang="de-DE" smtClean="0">
                <a:latin typeface="Verdana" pitchFamily="34" charset="0"/>
              </a:rPr>
              <a:t>管理</a:t>
            </a:r>
            <a:endParaRPr lang="en-US" altLang="de-DE" smtClean="0">
              <a:latin typeface="Verdana"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6"/>
          <p:cNvSpPr>
            <a:spLocks noChangeArrowheads="1"/>
          </p:cNvSpPr>
          <p:nvPr/>
        </p:nvSpPr>
        <p:spPr bwMode="auto">
          <a:xfrm>
            <a:off x="3622704" y="3332163"/>
            <a:ext cx="1731962" cy="1647825"/>
          </a:xfrm>
          <a:prstGeom prst="pentagon">
            <a:avLst/>
          </a:prstGeom>
          <a:solidFill>
            <a:srgbClr val="1B9AD9"/>
          </a:solidFill>
          <a:ln w="6350">
            <a:noFill/>
            <a:miter lim="800000"/>
            <a:headEnd/>
            <a:tailEnd/>
          </a:ln>
        </p:spPr>
        <p:txBody>
          <a:bodyPr wrap="none" lIns="0" tIns="0" rIns="0" bIns="0" anchor="ctr"/>
          <a:lstStyle/>
          <a:p>
            <a:endParaRPr lang="zh-CN" altLang="en-US"/>
          </a:p>
        </p:txBody>
      </p:sp>
      <p:sp>
        <p:nvSpPr>
          <p:cNvPr id="6" name="Rectangle 7"/>
          <p:cNvSpPr>
            <a:spLocks noChangeArrowheads="1"/>
          </p:cNvSpPr>
          <p:nvPr/>
        </p:nvSpPr>
        <p:spPr bwMode="auto">
          <a:xfrm>
            <a:off x="5734079" y="5000636"/>
            <a:ext cx="2963862" cy="338554"/>
          </a:xfrm>
          <a:prstGeom prst="rect">
            <a:avLst/>
          </a:prstGeom>
          <a:noFill/>
          <a:ln w="6350">
            <a:noFill/>
            <a:miter lim="800000"/>
            <a:headEnd/>
            <a:tailEnd/>
          </a:ln>
        </p:spPr>
        <p:txBody>
          <a:bodyPr lIns="0" tIns="0" rIns="0" bIns="0" anchor="b">
            <a:spAutoFit/>
          </a:bodyPr>
          <a:lstStyle/>
          <a:p>
            <a:pPr algn="ct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开户管理</a:t>
            </a:r>
            <a:endParaRPr lang="en-US" altLang="de-DE">
              <a:latin typeface="Verdana" pitchFamily="34" charset="0"/>
            </a:endParaRPr>
          </a:p>
        </p:txBody>
      </p:sp>
      <p:sp>
        <p:nvSpPr>
          <p:cNvPr id="7" name="Rectangle 8"/>
          <p:cNvSpPr>
            <a:spLocks noChangeArrowheads="1"/>
          </p:cNvSpPr>
          <p:nvPr/>
        </p:nvSpPr>
        <p:spPr bwMode="auto">
          <a:xfrm>
            <a:off x="5734079" y="3447636"/>
            <a:ext cx="2963862" cy="338554"/>
          </a:xfrm>
          <a:prstGeom prst="rect">
            <a:avLst/>
          </a:prstGeom>
          <a:noFill/>
          <a:ln w="6350">
            <a:noFill/>
            <a:miter lim="800000"/>
            <a:headEnd/>
            <a:tailEnd/>
          </a:ln>
        </p:spPr>
        <p:txBody>
          <a:bodyPr lIns="0" tIns="0" rIns="0" bIns="0" anchor="b">
            <a:spAutoFit/>
          </a:bodyPr>
          <a:lstStyle/>
          <a:p>
            <a:pPr algn="ct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采供对账</a:t>
            </a:r>
            <a:endParaRPr lang="en-US" altLang="de-DE">
              <a:latin typeface="Verdana" pitchFamily="34" charset="0"/>
            </a:endParaRPr>
          </a:p>
        </p:txBody>
      </p:sp>
      <p:sp>
        <p:nvSpPr>
          <p:cNvPr id="8" name="Rectangle 9"/>
          <p:cNvSpPr>
            <a:spLocks noChangeArrowheads="1"/>
          </p:cNvSpPr>
          <p:nvPr/>
        </p:nvSpPr>
        <p:spPr bwMode="auto">
          <a:xfrm>
            <a:off x="368329" y="5000636"/>
            <a:ext cx="3200400" cy="338554"/>
          </a:xfrm>
          <a:prstGeom prst="rect">
            <a:avLst/>
          </a:prstGeom>
          <a:noFill/>
          <a:ln w="6350">
            <a:noFill/>
            <a:miter lim="800000"/>
            <a:headEnd/>
            <a:tailEnd/>
          </a:ln>
        </p:spPr>
        <p:txBody>
          <a:bodyPr lIns="0" tIns="0" rIns="0" bIns="0" anchor="b">
            <a:spAutoFit/>
          </a:bodyPr>
          <a:lstStyle/>
          <a:p>
            <a:pPr algn="ct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广告管理</a:t>
            </a:r>
            <a:endParaRPr lang="en-US" altLang="de-DE">
              <a:latin typeface="Verdana" pitchFamily="34" charset="0"/>
            </a:endParaRPr>
          </a:p>
        </p:txBody>
      </p:sp>
      <p:sp>
        <p:nvSpPr>
          <p:cNvPr id="9" name="Rectangle 10"/>
          <p:cNvSpPr>
            <a:spLocks noChangeArrowheads="1"/>
          </p:cNvSpPr>
          <p:nvPr/>
        </p:nvSpPr>
        <p:spPr bwMode="auto">
          <a:xfrm>
            <a:off x="303241" y="3429000"/>
            <a:ext cx="3201988" cy="338554"/>
          </a:xfrm>
          <a:prstGeom prst="rect">
            <a:avLst/>
          </a:prstGeom>
          <a:noFill/>
          <a:ln w="6350">
            <a:noFill/>
            <a:miter lim="800000"/>
            <a:headEnd/>
            <a:tailEnd/>
          </a:ln>
        </p:spPr>
        <p:txBody>
          <a:bodyPr lIns="0" tIns="0" rIns="0" bIns="0" anchor="b">
            <a:spAutoFit/>
          </a:bodyPr>
          <a:lstStyle/>
          <a:p>
            <a:pPr algn="ct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收费管理</a:t>
            </a:r>
            <a:endParaRPr lang="en-US" altLang="de-DE">
              <a:latin typeface="Verdana" pitchFamily="34" charset="0"/>
            </a:endParaRPr>
          </a:p>
        </p:txBody>
      </p:sp>
      <p:sp>
        <p:nvSpPr>
          <p:cNvPr id="10" name="Rectangle 11"/>
          <p:cNvSpPr>
            <a:spLocks noChangeArrowheads="1"/>
          </p:cNvSpPr>
          <p:nvPr/>
        </p:nvSpPr>
        <p:spPr bwMode="auto">
          <a:xfrm>
            <a:off x="3759229" y="3914775"/>
            <a:ext cx="1458912" cy="738664"/>
          </a:xfrm>
          <a:prstGeom prst="rect">
            <a:avLst/>
          </a:prstGeom>
          <a:noFill/>
          <a:ln w="6350">
            <a:noFill/>
            <a:miter lim="800000"/>
            <a:headEnd/>
            <a:tailEnd/>
          </a:ln>
        </p:spPr>
        <p:txBody>
          <a:bodyPr lIns="0" tIns="0" rIns="0" bIns="0" anchor="ctr">
            <a:spAutoFit/>
          </a:bodyPr>
          <a:lstStyle/>
          <a:p>
            <a:pPr algn="ctr" defTabSz="330200">
              <a:tabLst>
                <a:tab pos="8521700" algn="r"/>
              </a:tabLst>
            </a:pPr>
            <a:r>
              <a:rPr lang="zh-CN" altLang="en-US" sz="2400" b="1" smtClean="0">
                <a:solidFill>
                  <a:schemeClr val="bg1"/>
                </a:solidFill>
              </a:rPr>
              <a:t>综合管理平台</a:t>
            </a:r>
            <a:endParaRPr lang="en-US" altLang="de-DE" sz="2400" b="1">
              <a:solidFill>
                <a:schemeClr val="bg1"/>
              </a:solidFill>
            </a:endParaRPr>
          </a:p>
        </p:txBody>
      </p:sp>
      <p:sp>
        <p:nvSpPr>
          <p:cNvPr id="11" name="Freeform 12"/>
          <p:cNvSpPr>
            <a:spLocks/>
          </p:cNvSpPr>
          <p:nvPr/>
        </p:nvSpPr>
        <p:spPr bwMode="auto">
          <a:xfrm>
            <a:off x="258791" y="3865563"/>
            <a:ext cx="3344863" cy="95250"/>
          </a:xfrm>
          <a:custGeom>
            <a:avLst/>
            <a:gdLst>
              <a:gd name="T0" fmla="*/ 1961 w 1961"/>
              <a:gd name="T1" fmla="*/ 55 h 55"/>
              <a:gd name="T2" fmla="*/ 1733 w 1961"/>
              <a:gd name="T3" fmla="*/ 0 h 55"/>
              <a:gd name="T4" fmla="*/ 0 w 1961"/>
              <a:gd name="T5" fmla="*/ 1 h 55"/>
              <a:gd name="T6" fmla="*/ 0 60000 65536"/>
              <a:gd name="T7" fmla="*/ 0 60000 65536"/>
              <a:gd name="T8" fmla="*/ 0 60000 65536"/>
              <a:gd name="T9" fmla="*/ 0 w 1961"/>
              <a:gd name="T10" fmla="*/ 0 h 55"/>
              <a:gd name="T11" fmla="*/ 1961 w 1961"/>
              <a:gd name="T12" fmla="*/ 55 h 55"/>
            </a:gdLst>
            <a:ahLst/>
            <a:cxnLst>
              <a:cxn ang="T6">
                <a:pos x="T0" y="T1"/>
              </a:cxn>
              <a:cxn ang="T7">
                <a:pos x="T2" y="T3"/>
              </a:cxn>
              <a:cxn ang="T8">
                <a:pos x="T4" y="T5"/>
              </a:cxn>
            </a:cxnLst>
            <a:rect l="T9" t="T10" r="T11" b="T12"/>
            <a:pathLst>
              <a:path w="1961" h="55">
                <a:moveTo>
                  <a:pt x="1961" y="55"/>
                </a:moveTo>
                <a:lnTo>
                  <a:pt x="1733" y="0"/>
                </a:lnTo>
                <a:lnTo>
                  <a:pt x="0" y="1"/>
                </a:lnTo>
              </a:path>
            </a:pathLst>
          </a:custGeom>
          <a:noFill/>
          <a:ln w="22225">
            <a:solidFill>
              <a:srgbClr val="1B9AD9"/>
            </a:solidFill>
            <a:round/>
            <a:headEnd type="triangle" w="med" len="lg"/>
            <a:tailEnd/>
          </a:ln>
        </p:spPr>
        <p:txBody>
          <a:bodyPr wrap="none" lIns="0" tIns="0" rIns="0" bIns="0" anchor="ctr"/>
          <a:lstStyle/>
          <a:p>
            <a:endParaRPr lang="zh-CN" altLang="en-US"/>
          </a:p>
        </p:txBody>
      </p:sp>
      <p:sp>
        <p:nvSpPr>
          <p:cNvPr id="12" name="Freeform 13"/>
          <p:cNvSpPr>
            <a:spLocks/>
          </p:cNvSpPr>
          <p:nvPr/>
        </p:nvSpPr>
        <p:spPr bwMode="auto">
          <a:xfrm>
            <a:off x="266729" y="4983163"/>
            <a:ext cx="3678237" cy="412750"/>
          </a:xfrm>
          <a:custGeom>
            <a:avLst/>
            <a:gdLst>
              <a:gd name="T0" fmla="*/ 2156 w 2156"/>
              <a:gd name="T1" fmla="*/ 0 h 242"/>
              <a:gd name="T2" fmla="*/ 2018 w 2156"/>
              <a:gd name="T3" fmla="*/ 242 h 242"/>
              <a:gd name="T4" fmla="*/ 0 w 2156"/>
              <a:gd name="T5" fmla="*/ 236 h 242"/>
              <a:gd name="T6" fmla="*/ 0 60000 65536"/>
              <a:gd name="T7" fmla="*/ 0 60000 65536"/>
              <a:gd name="T8" fmla="*/ 0 60000 65536"/>
              <a:gd name="T9" fmla="*/ 0 w 2156"/>
              <a:gd name="T10" fmla="*/ 0 h 242"/>
              <a:gd name="T11" fmla="*/ 2156 w 2156"/>
              <a:gd name="T12" fmla="*/ 242 h 242"/>
            </a:gdLst>
            <a:ahLst/>
            <a:cxnLst>
              <a:cxn ang="T6">
                <a:pos x="T0" y="T1"/>
              </a:cxn>
              <a:cxn ang="T7">
                <a:pos x="T2" y="T3"/>
              </a:cxn>
              <a:cxn ang="T8">
                <a:pos x="T4" y="T5"/>
              </a:cxn>
            </a:cxnLst>
            <a:rect l="T9" t="T10" r="T11" b="T12"/>
            <a:pathLst>
              <a:path w="2156" h="242">
                <a:moveTo>
                  <a:pt x="2156" y="0"/>
                </a:moveTo>
                <a:lnTo>
                  <a:pt x="2018" y="242"/>
                </a:lnTo>
                <a:lnTo>
                  <a:pt x="0" y="236"/>
                </a:lnTo>
              </a:path>
            </a:pathLst>
          </a:custGeom>
          <a:noFill/>
          <a:ln w="22225">
            <a:solidFill>
              <a:srgbClr val="1B9AD9"/>
            </a:solidFill>
            <a:round/>
            <a:headEnd type="triangle" w="med" len="lg"/>
            <a:tailEnd/>
          </a:ln>
        </p:spPr>
        <p:txBody>
          <a:bodyPr wrap="none" lIns="0" tIns="0" rIns="0" bIns="0" anchor="ctr"/>
          <a:lstStyle/>
          <a:p>
            <a:endParaRPr lang="zh-CN" altLang="en-US"/>
          </a:p>
        </p:txBody>
      </p:sp>
      <p:sp>
        <p:nvSpPr>
          <p:cNvPr id="13" name="Freeform 14"/>
          <p:cNvSpPr>
            <a:spLocks/>
          </p:cNvSpPr>
          <p:nvPr/>
        </p:nvSpPr>
        <p:spPr bwMode="auto">
          <a:xfrm flipH="1">
            <a:off x="5370541" y="3865563"/>
            <a:ext cx="3344863" cy="95250"/>
          </a:xfrm>
          <a:custGeom>
            <a:avLst/>
            <a:gdLst>
              <a:gd name="T0" fmla="*/ 1961 w 1961"/>
              <a:gd name="T1" fmla="*/ 55 h 55"/>
              <a:gd name="T2" fmla="*/ 1733 w 1961"/>
              <a:gd name="T3" fmla="*/ 0 h 55"/>
              <a:gd name="T4" fmla="*/ 0 w 1961"/>
              <a:gd name="T5" fmla="*/ 1 h 55"/>
              <a:gd name="T6" fmla="*/ 0 60000 65536"/>
              <a:gd name="T7" fmla="*/ 0 60000 65536"/>
              <a:gd name="T8" fmla="*/ 0 60000 65536"/>
              <a:gd name="T9" fmla="*/ 0 w 1961"/>
              <a:gd name="T10" fmla="*/ 0 h 55"/>
              <a:gd name="T11" fmla="*/ 1961 w 1961"/>
              <a:gd name="T12" fmla="*/ 55 h 55"/>
            </a:gdLst>
            <a:ahLst/>
            <a:cxnLst>
              <a:cxn ang="T6">
                <a:pos x="T0" y="T1"/>
              </a:cxn>
              <a:cxn ang="T7">
                <a:pos x="T2" y="T3"/>
              </a:cxn>
              <a:cxn ang="T8">
                <a:pos x="T4" y="T5"/>
              </a:cxn>
            </a:cxnLst>
            <a:rect l="T9" t="T10" r="T11" b="T12"/>
            <a:pathLst>
              <a:path w="1961" h="55">
                <a:moveTo>
                  <a:pt x="1961" y="55"/>
                </a:moveTo>
                <a:lnTo>
                  <a:pt x="1733" y="0"/>
                </a:lnTo>
                <a:lnTo>
                  <a:pt x="0" y="1"/>
                </a:lnTo>
              </a:path>
            </a:pathLst>
          </a:custGeom>
          <a:noFill/>
          <a:ln w="22225">
            <a:solidFill>
              <a:srgbClr val="1B9AD9"/>
            </a:solidFill>
            <a:round/>
            <a:headEnd type="triangle" w="med" len="lg"/>
            <a:tailEnd/>
          </a:ln>
        </p:spPr>
        <p:txBody>
          <a:bodyPr wrap="none" lIns="0" tIns="0" rIns="0" bIns="0" anchor="ctr"/>
          <a:lstStyle/>
          <a:p>
            <a:endParaRPr lang="zh-CN" altLang="en-US"/>
          </a:p>
        </p:txBody>
      </p:sp>
      <p:sp>
        <p:nvSpPr>
          <p:cNvPr id="14" name="Freeform 15"/>
          <p:cNvSpPr>
            <a:spLocks/>
          </p:cNvSpPr>
          <p:nvPr/>
        </p:nvSpPr>
        <p:spPr bwMode="auto">
          <a:xfrm flipH="1">
            <a:off x="5013354" y="4983163"/>
            <a:ext cx="3678237" cy="412750"/>
          </a:xfrm>
          <a:custGeom>
            <a:avLst/>
            <a:gdLst>
              <a:gd name="T0" fmla="*/ 2156 w 2156"/>
              <a:gd name="T1" fmla="*/ 0 h 242"/>
              <a:gd name="T2" fmla="*/ 2018 w 2156"/>
              <a:gd name="T3" fmla="*/ 242 h 242"/>
              <a:gd name="T4" fmla="*/ 0 w 2156"/>
              <a:gd name="T5" fmla="*/ 236 h 242"/>
              <a:gd name="T6" fmla="*/ 0 60000 65536"/>
              <a:gd name="T7" fmla="*/ 0 60000 65536"/>
              <a:gd name="T8" fmla="*/ 0 60000 65536"/>
              <a:gd name="T9" fmla="*/ 0 w 2156"/>
              <a:gd name="T10" fmla="*/ 0 h 242"/>
              <a:gd name="T11" fmla="*/ 2156 w 2156"/>
              <a:gd name="T12" fmla="*/ 242 h 242"/>
            </a:gdLst>
            <a:ahLst/>
            <a:cxnLst>
              <a:cxn ang="T6">
                <a:pos x="T0" y="T1"/>
              </a:cxn>
              <a:cxn ang="T7">
                <a:pos x="T2" y="T3"/>
              </a:cxn>
              <a:cxn ang="T8">
                <a:pos x="T4" y="T5"/>
              </a:cxn>
            </a:cxnLst>
            <a:rect l="T9" t="T10" r="T11" b="T12"/>
            <a:pathLst>
              <a:path w="2156" h="242">
                <a:moveTo>
                  <a:pt x="2156" y="0"/>
                </a:moveTo>
                <a:lnTo>
                  <a:pt x="2018" y="242"/>
                </a:lnTo>
                <a:lnTo>
                  <a:pt x="0" y="236"/>
                </a:lnTo>
              </a:path>
            </a:pathLst>
          </a:custGeom>
          <a:noFill/>
          <a:ln w="22225">
            <a:solidFill>
              <a:srgbClr val="1B9AD9"/>
            </a:solidFill>
            <a:round/>
            <a:headEnd type="triangle" w="med" len="lg"/>
            <a:tailEnd/>
          </a:ln>
        </p:spPr>
        <p:txBody>
          <a:bodyPr wrap="none" lIns="0" tIns="0" rIns="0" bIns="0" anchor="ctr"/>
          <a:lstStyle/>
          <a:p>
            <a:endParaRPr lang="zh-CN" altLang="en-US"/>
          </a:p>
        </p:txBody>
      </p:sp>
      <p:sp>
        <p:nvSpPr>
          <p:cNvPr id="15" name="Line 16"/>
          <p:cNvSpPr>
            <a:spLocks noChangeShapeType="1"/>
          </p:cNvSpPr>
          <p:nvPr/>
        </p:nvSpPr>
        <p:spPr bwMode="auto">
          <a:xfrm>
            <a:off x="4487891" y="2928938"/>
            <a:ext cx="0" cy="401637"/>
          </a:xfrm>
          <a:prstGeom prst="line">
            <a:avLst/>
          </a:prstGeom>
          <a:noFill/>
          <a:ln w="22225">
            <a:solidFill>
              <a:srgbClr val="1B9AD9"/>
            </a:solidFill>
            <a:round/>
            <a:headEnd type="none" w="med" len="lg"/>
            <a:tailEnd type="triangle" w="med" len="lg"/>
          </a:ln>
        </p:spPr>
        <p:txBody>
          <a:bodyPr wrap="none" lIns="0" tIns="0" rIns="0" bIns="0" anchor="ctr"/>
          <a:lstStyle/>
          <a:p>
            <a:endParaRPr lang="zh-CN" altLang="en-US"/>
          </a:p>
        </p:txBody>
      </p:sp>
      <p:sp>
        <p:nvSpPr>
          <p:cNvPr id="16" name="Rectangle 17"/>
          <p:cNvSpPr>
            <a:spLocks noChangeArrowheads="1"/>
          </p:cNvSpPr>
          <p:nvPr/>
        </p:nvSpPr>
        <p:spPr bwMode="auto">
          <a:xfrm>
            <a:off x="2870211" y="2500306"/>
            <a:ext cx="3201987" cy="338554"/>
          </a:xfrm>
          <a:prstGeom prst="rect">
            <a:avLst/>
          </a:prstGeom>
          <a:noFill/>
          <a:ln w="6350">
            <a:noFill/>
            <a:miter lim="800000"/>
            <a:headEnd/>
            <a:tailEnd/>
          </a:ln>
        </p:spPr>
        <p:txBody>
          <a:bodyPr lIns="0" tIns="0" rIns="0" bIns="0" anchor="b">
            <a:spAutoFit/>
          </a:bodyPr>
          <a:lstStyle/>
          <a:p>
            <a:pPr algn="ctr" defTabSz="330200">
              <a:spcBef>
                <a:spcPct val="20000"/>
              </a:spcBef>
              <a:buClr>
                <a:schemeClr val="accent1"/>
              </a:buClr>
              <a:buFont typeface="Wingdings" pitchFamily="2" charset="2"/>
              <a:buChar char="v"/>
              <a:tabLst>
                <a:tab pos="8521700" algn="r"/>
              </a:tabLst>
            </a:pPr>
            <a:r>
              <a:rPr lang="zh-CN" altLang="en-US" smtClean="0">
                <a:latin typeface="Verdana" pitchFamily="34" charset="0"/>
              </a:rPr>
              <a:t>邀标应标</a:t>
            </a:r>
            <a:endParaRPr lang="en-US" altLang="de-DE">
              <a:latin typeface="Verdana" pitchFamily="34" charset="0"/>
            </a:endParaRPr>
          </a:p>
        </p:txBody>
      </p:sp>
      <p:sp>
        <p:nvSpPr>
          <p:cNvPr id="17" name="Line 18"/>
          <p:cNvSpPr>
            <a:spLocks noChangeShapeType="1"/>
          </p:cNvSpPr>
          <p:nvPr/>
        </p:nvSpPr>
        <p:spPr bwMode="auto">
          <a:xfrm>
            <a:off x="2771804" y="2909888"/>
            <a:ext cx="3406775" cy="0"/>
          </a:xfrm>
          <a:prstGeom prst="line">
            <a:avLst/>
          </a:prstGeom>
          <a:noFill/>
          <a:ln w="22225">
            <a:solidFill>
              <a:srgbClr val="1B9AD9"/>
            </a:solidFill>
            <a:round/>
            <a:headEnd/>
            <a:tailEnd/>
          </a:ln>
        </p:spPr>
        <p:txBody>
          <a:bodyPr wrap="none" lIns="0" tIns="0" rIns="0" bIns="0" anchor="ctr"/>
          <a:lstStyle/>
          <a:p>
            <a:endParaRPr lang="zh-CN" altLang="en-US"/>
          </a:p>
        </p:txBody>
      </p:sp>
      <p:sp>
        <p:nvSpPr>
          <p:cNvPr id="18"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en-US" altLang="zh-CN" sz="2700" b="1" smtClean="0">
                <a:latin typeface="宋体" charset="-122"/>
              </a:rPr>
              <a:t>4</a:t>
            </a:r>
            <a:r>
              <a:rPr lang="zh-CN" altLang="en-US" sz="2700" b="1" smtClean="0">
                <a:latin typeface="宋体" charset="-122"/>
              </a:rPr>
              <a:t>、综合管理平台</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订货流程.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descr="采供双方对账流程.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ChangeArrowheads="1"/>
          </p:cNvSpPr>
          <p:nvPr/>
        </p:nvSpPr>
        <p:spPr bwMode="gray">
          <a:xfrm>
            <a:off x="2916238" y="2854325"/>
            <a:ext cx="504825" cy="576263"/>
          </a:xfrm>
          <a:prstGeom prst="chevron">
            <a:avLst>
              <a:gd name="adj" fmla="val 52514"/>
            </a:avLst>
          </a:prstGeom>
          <a:solidFill>
            <a:schemeClr val="hlink"/>
          </a:solidFill>
          <a:ln w="0" algn="ctr">
            <a:noFill/>
            <a:miter lim="800000"/>
            <a:headEnd/>
            <a:tailEnd/>
          </a:ln>
        </p:spPr>
        <p:txBody>
          <a:bodyPr wrap="none" anchor="ctr"/>
          <a:lstStyle/>
          <a:p>
            <a:endParaRPr lang="zh-CN" altLang="en-US" sz="1800"/>
          </a:p>
        </p:txBody>
      </p:sp>
      <p:grpSp>
        <p:nvGrpSpPr>
          <p:cNvPr id="2" name="Group 4"/>
          <p:cNvGrpSpPr>
            <a:grpSpLocks/>
          </p:cNvGrpSpPr>
          <p:nvPr/>
        </p:nvGrpSpPr>
        <p:grpSpPr bwMode="auto">
          <a:xfrm>
            <a:off x="3492500" y="2062163"/>
            <a:ext cx="2089150" cy="2087562"/>
            <a:chOff x="2200" y="1570"/>
            <a:chExt cx="1496" cy="1496"/>
          </a:xfrm>
        </p:grpSpPr>
        <p:sp>
          <p:nvSpPr>
            <p:cNvPr id="63493" name="Oval 5"/>
            <p:cNvSpPr>
              <a:spLocks noChangeArrowheads="1"/>
            </p:cNvSpPr>
            <p:nvPr/>
          </p:nvSpPr>
          <p:spPr bwMode="gray">
            <a:xfrm>
              <a:off x="2200" y="1570"/>
              <a:ext cx="1496" cy="149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sz="1800"/>
            </a:p>
          </p:txBody>
        </p:sp>
        <p:sp>
          <p:nvSpPr>
            <p:cNvPr id="63494" name="Oval 6"/>
            <p:cNvSpPr>
              <a:spLocks noChangeArrowheads="1"/>
            </p:cNvSpPr>
            <p:nvPr/>
          </p:nvSpPr>
          <p:spPr bwMode="gray">
            <a:xfrm>
              <a:off x="2200" y="1570"/>
              <a:ext cx="1496" cy="1496"/>
            </a:xfrm>
            <a:prstGeom prst="ellipse">
              <a:avLst/>
            </a:prstGeom>
            <a:gradFill rotWithShape="1">
              <a:gsLst>
                <a:gs pos="0">
                  <a:schemeClr val="hlink">
                    <a:gamma/>
                    <a:shade val="0"/>
                    <a:invGamma/>
                  </a:schemeClr>
                </a:gs>
                <a:gs pos="100000">
                  <a:schemeClr val="hlink"/>
                </a:gs>
              </a:gsLst>
              <a:lin ang="2700000" scaled="1"/>
            </a:gradFill>
            <a:ln w="38100" algn="ctr">
              <a:noFill/>
              <a:round/>
              <a:headEnd/>
              <a:tailEnd/>
            </a:ln>
            <a:effectLst/>
          </p:spPr>
          <p:txBody>
            <a:bodyPr wrap="none" anchor="ctr">
              <a:spAutoFit/>
            </a:bodyPr>
            <a:lstStyle/>
            <a:p>
              <a:endParaRPr lang="zh-CN" altLang="en-US" sz="1800"/>
            </a:p>
          </p:txBody>
        </p:sp>
        <p:sp>
          <p:nvSpPr>
            <p:cNvPr id="63495" name="Oval 7"/>
            <p:cNvSpPr>
              <a:spLocks noChangeArrowheads="1"/>
            </p:cNvSpPr>
            <p:nvPr/>
          </p:nvSpPr>
          <p:spPr bwMode="gray">
            <a:xfrm>
              <a:off x="2298" y="1668"/>
              <a:ext cx="1300" cy="130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sz="1800"/>
            </a:p>
          </p:txBody>
        </p:sp>
        <p:sp>
          <p:nvSpPr>
            <p:cNvPr id="63496" name="Oval 8"/>
            <p:cNvSpPr>
              <a:spLocks noChangeArrowheads="1"/>
            </p:cNvSpPr>
            <p:nvPr/>
          </p:nvSpPr>
          <p:spPr bwMode="gray">
            <a:xfrm>
              <a:off x="2298" y="1668"/>
              <a:ext cx="1300" cy="1300"/>
            </a:xfrm>
            <a:prstGeom prst="ellipse">
              <a:avLst/>
            </a:prstGeom>
            <a:gradFill rotWithShape="1">
              <a:gsLst>
                <a:gs pos="0">
                  <a:schemeClr val="hlink"/>
                </a:gs>
                <a:gs pos="100000">
                  <a:schemeClr val="hlink">
                    <a:gamma/>
                    <a:shade val="48627"/>
                    <a:invGamma/>
                  </a:schemeClr>
                </a:gs>
              </a:gsLst>
              <a:lin ang="2700000" scaled="1"/>
            </a:gradFill>
            <a:ln w="38100" algn="ctr">
              <a:noFill/>
              <a:round/>
              <a:headEnd/>
              <a:tailEnd/>
            </a:ln>
            <a:effectLst/>
          </p:spPr>
          <p:txBody>
            <a:bodyPr anchor="ctr">
              <a:spAutoFit/>
            </a:bodyPr>
            <a:lstStyle/>
            <a:p>
              <a:endParaRPr lang="zh-CN" altLang="en-US" sz="1800"/>
            </a:p>
          </p:txBody>
        </p:sp>
        <p:sp>
          <p:nvSpPr>
            <p:cNvPr id="63497" name="Oval 9"/>
            <p:cNvSpPr>
              <a:spLocks noChangeArrowheads="1"/>
            </p:cNvSpPr>
            <p:nvPr/>
          </p:nvSpPr>
          <p:spPr bwMode="gray">
            <a:xfrm>
              <a:off x="2363" y="1733"/>
              <a:ext cx="1171" cy="1171"/>
            </a:xfrm>
            <a:prstGeom prst="ellipse">
              <a:avLst/>
            </a:prstGeom>
            <a:gradFill rotWithShape="1">
              <a:gsLst>
                <a:gs pos="0">
                  <a:schemeClr val="hlink">
                    <a:gamma/>
                    <a:shade val="46275"/>
                    <a:invGamma/>
                  </a:schemeClr>
                </a:gs>
                <a:gs pos="100000">
                  <a:schemeClr val="hlink"/>
                </a:gs>
              </a:gsLst>
              <a:lin ang="5400000" scaled="1"/>
            </a:gradFill>
            <a:ln w="38100" algn="ctr">
              <a:noFill/>
              <a:round/>
              <a:headEnd/>
              <a:tailEnd/>
            </a:ln>
            <a:effectLst/>
          </p:spPr>
          <p:txBody>
            <a:bodyPr anchor="ctr">
              <a:spAutoFit/>
            </a:bodyPr>
            <a:lstStyle/>
            <a:p>
              <a:endParaRPr lang="zh-CN" altLang="en-US" sz="1800"/>
            </a:p>
          </p:txBody>
        </p:sp>
      </p:grpSp>
      <p:sp>
        <p:nvSpPr>
          <p:cNvPr id="152586" name="Text Box 10"/>
          <p:cNvSpPr txBox="1">
            <a:spLocks noChangeArrowheads="1"/>
          </p:cNvSpPr>
          <p:nvPr/>
        </p:nvSpPr>
        <p:spPr bwMode="gray">
          <a:xfrm>
            <a:off x="3851275" y="2925763"/>
            <a:ext cx="1320800" cy="366712"/>
          </a:xfrm>
          <a:prstGeom prst="rect">
            <a:avLst/>
          </a:prstGeom>
          <a:noFill/>
          <a:ln w="9525" algn="ctr">
            <a:noFill/>
            <a:miter lim="800000"/>
            <a:headEnd/>
            <a:tailEnd/>
          </a:ln>
        </p:spPr>
        <p:txBody>
          <a:bodyPr>
            <a:spAutoFit/>
          </a:bodyPr>
          <a:lstStyle/>
          <a:p>
            <a:pPr algn="r"/>
            <a:r>
              <a:rPr lang="zh-CN" altLang="en-US" sz="1800" b="1">
                <a:solidFill>
                  <a:schemeClr val="bg1"/>
                </a:solidFill>
              </a:rPr>
              <a:t>抽取共性</a:t>
            </a:r>
            <a:endParaRPr lang="en-US" altLang="ko-KR" sz="1800" b="1">
              <a:solidFill>
                <a:schemeClr val="bg1"/>
              </a:solidFill>
            </a:endParaRPr>
          </a:p>
        </p:txBody>
      </p:sp>
      <p:grpSp>
        <p:nvGrpSpPr>
          <p:cNvPr id="3" name="Group 11"/>
          <p:cNvGrpSpPr>
            <a:grpSpLocks/>
          </p:cNvGrpSpPr>
          <p:nvPr/>
        </p:nvGrpSpPr>
        <p:grpSpPr bwMode="auto">
          <a:xfrm>
            <a:off x="755650" y="2062163"/>
            <a:ext cx="2089150" cy="2087562"/>
            <a:chOff x="2200" y="1570"/>
            <a:chExt cx="1496" cy="1496"/>
          </a:xfrm>
        </p:grpSpPr>
        <p:sp>
          <p:nvSpPr>
            <p:cNvPr id="63500" name="Oval 12"/>
            <p:cNvSpPr>
              <a:spLocks noChangeArrowheads="1"/>
            </p:cNvSpPr>
            <p:nvPr/>
          </p:nvSpPr>
          <p:spPr bwMode="gray">
            <a:xfrm>
              <a:off x="2200" y="1570"/>
              <a:ext cx="1496" cy="1496"/>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endParaRPr lang="zh-CN" altLang="en-US" sz="1800"/>
            </a:p>
          </p:txBody>
        </p:sp>
        <p:sp>
          <p:nvSpPr>
            <p:cNvPr id="63501" name="Oval 13"/>
            <p:cNvSpPr>
              <a:spLocks noChangeArrowheads="1"/>
            </p:cNvSpPr>
            <p:nvPr/>
          </p:nvSpPr>
          <p:spPr bwMode="gray">
            <a:xfrm>
              <a:off x="2200" y="1570"/>
              <a:ext cx="1496" cy="1496"/>
            </a:xfrm>
            <a:prstGeom prst="ellipse">
              <a:avLst/>
            </a:prstGeom>
            <a:gradFill rotWithShape="1">
              <a:gsLst>
                <a:gs pos="0">
                  <a:schemeClr val="accent2">
                    <a:gamma/>
                    <a:shade val="0"/>
                    <a:invGamma/>
                  </a:schemeClr>
                </a:gs>
                <a:gs pos="100000">
                  <a:schemeClr val="accent2"/>
                </a:gs>
              </a:gsLst>
              <a:lin ang="2700000" scaled="1"/>
            </a:gradFill>
            <a:ln w="38100" algn="ctr">
              <a:noFill/>
              <a:round/>
              <a:headEnd/>
              <a:tailEnd/>
            </a:ln>
            <a:effectLst/>
          </p:spPr>
          <p:txBody>
            <a:bodyPr wrap="none" anchor="ctr">
              <a:spAutoFit/>
            </a:bodyPr>
            <a:lstStyle/>
            <a:p>
              <a:endParaRPr lang="zh-CN" altLang="en-US" sz="1800"/>
            </a:p>
          </p:txBody>
        </p:sp>
        <p:sp>
          <p:nvSpPr>
            <p:cNvPr id="63502" name="Oval 14"/>
            <p:cNvSpPr>
              <a:spLocks noChangeArrowheads="1"/>
            </p:cNvSpPr>
            <p:nvPr/>
          </p:nvSpPr>
          <p:spPr bwMode="gray">
            <a:xfrm>
              <a:off x="2298" y="1668"/>
              <a:ext cx="1300" cy="1300"/>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endParaRPr lang="zh-CN" altLang="en-US" sz="1800"/>
            </a:p>
          </p:txBody>
        </p:sp>
        <p:sp>
          <p:nvSpPr>
            <p:cNvPr id="63503" name="Oval 15"/>
            <p:cNvSpPr>
              <a:spLocks noChangeArrowheads="1"/>
            </p:cNvSpPr>
            <p:nvPr/>
          </p:nvSpPr>
          <p:spPr bwMode="gray">
            <a:xfrm>
              <a:off x="2298" y="1668"/>
              <a:ext cx="1300" cy="1300"/>
            </a:xfrm>
            <a:prstGeom prst="ellipse">
              <a:avLst/>
            </a:prstGeom>
            <a:gradFill rotWithShape="1">
              <a:gsLst>
                <a:gs pos="0">
                  <a:schemeClr val="accent2"/>
                </a:gs>
                <a:gs pos="100000">
                  <a:schemeClr val="accent2">
                    <a:gamma/>
                    <a:shade val="48627"/>
                    <a:invGamma/>
                  </a:schemeClr>
                </a:gs>
              </a:gsLst>
              <a:lin ang="2700000" scaled="1"/>
            </a:gradFill>
            <a:ln w="38100" algn="ctr">
              <a:noFill/>
              <a:round/>
              <a:headEnd/>
              <a:tailEnd/>
            </a:ln>
            <a:effectLst/>
          </p:spPr>
          <p:txBody>
            <a:bodyPr anchor="ctr">
              <a:spAutoFit/>
            </a:bodyPr>
            <a:lstStyle/>
            <a:p>
              <a:endParaRPr lang="zh-CN" altLang="en-US" sz="1800"/>
            </a:p>
          </p:txBody>
        </p:sp>
        <p:sp>
          <p:nvSpPr>
            <p:cNvPr id="63504" name="Oval 16"/>
            <p:cNvSpPr>
              <a:spLocks noChangeArrowheads="1"/>
            </p:cNvSpPr>
            <p:nvPr/>
          </p:nvSpPr>
          <p:spPr bwMode="gray">
            <a:xfrm>
              <a:off x="2363" y="1733"/>
              <a:ext cx="1171" cy="1171"/>
            </a:xfrm>
            <a:prstGeom prst="ellipse">
              <a:avLst/>
            </a:prstGeom>
            <a:gradFill rotWithShape="1">
              <a:gsLst>
                <a:gs pos="0">
                  <a:schemeClr val="accent2">
                    <a:gamma/>
                    <a:shade val="46275"/>
                    <a:invGamma/>
                  </a:schemeClr>
                </a:gs>
                <a:gs pos="100000">
                  <a:schemeClr val="accent2"/>
                </a:gs>
              </a:gsLst>
              <a:lin ang="5400000" scaled="1"/>
            </a:gradFill>
            <a:ln w="38100" algn="ctr">
              <a:noFill/>
              <a:round/>
              <a:headEnd/>
              <a:tailEnd/>
            </a:ln>
            <a:effectLst/>
          </p:spPr>
          <p:txBody>
            <a:bodyPr anchor="ctr">
              <a:spAutoFit/>
            </a:bodyPr>
            <a:lstStyle/>
            <a:p>
              <a:endParaRPr lang="zh-CN" altLang="en-US" sz="1800"/>
            </a:p>
          </p:txBody>
        </p:sp>
      </p:grpSp>
      <p:sp>
        <p:nvSpPr>
          <p:cNvPr id="152593" name="Text Box 17"/>
          <p:cNvSpPr txBox="1">
            <a:spLocks noChangeArrowheads="1"/>
          </p:cNvSpPr>
          <p:nvPr/>
        </p:nvSpPr>
        <p:spPr bwMode="gray">
          <a:xfrm>
            <a:off x="942975" y="2927350"/>
            <a:ext cx="1795463" cy="366713"/>
          </a:xfrm>
          <a:prstGeom prst="rect">
            <a:avLst/>
          </a:prstGeom>
          <a:noFill/>
          <a:ln w="9525" algn="ctr">
            <a:noFill/>
            <a:miter lim="800000"/>
            <a:headEnd/>
            <a:tailEnd/>
          </a:ln>
        </p:spPr>
        <p:txBody>
          <a:bodyPr wrap="none">
            <a:spAutoFit/>
          </a:bodyPr>
          <a:lstStyle/>
          <a:p>
            <a:pPr algn="r" eaLnBrk="1" hangingPunct="1"/>
            <a:r>
              <a:rPr lang="zh-CN" altLang="en-US" sz="1800" b="1">
                <a:solidFill>
                  <a:schemeClr val="bg1"/>
                </a:solidFill>
              </a:rPr>
              <a:t>有限的、分散的</a:t>
            </a:r>
          </a:p>
        </p:txBody>
      </p:sp>
      <p:grpSp>
        <p:nvGrpSpPr>
          <p:cNvPr id="4" name="Group 18"/>
          <p:cNvGrpSpPr>
            <a:grpSpLocks/>
          </p:cNvGrpSpPr>
          <p:nvPr/>
        </p:nvGrpSpPr>
        <p:grpSpPr bwMode="auto">
          <a:xfrm>
            <a:off x="6227763" y="2062163"/>
            <a:ext cx="2089150" cy="2087562"/>
            <a:chOff x="2200" y="1570"/>
            <a:chExt cx="1496" cy="1496"/>
          </a:xfrm>
        </p:grpSpPr>
        <p:sp>
          <p:nvSpPr>
            <p:cNvPr id="63507" name="Oval 19"/>
            <p:cNvSpPr>
              <a:spLocks noChangeArrowheads="1"/>
            </p:cNvSpPr>
            <p:nvPr/>
          </p:nvSpPr>
          <p:spPr bwMode="gray">
            <a:xfrm>
              <a:off x="2200" y="1570"/>
              <a:ext cx="1496" cy="1496"/>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endParaRPr lang="zh-CN" altLang="en-US" sz="1800"/>
            </a:p>
          </p:txBody>
        </p:sp>
        <p:sp>
          <p:nvSpPr>
            <p:cNvPr id="63508" name="Oval 20"/>
            <p:cNvSpPr>
              <a:spLocks noChangeArrowheads="1"/>
            </p:cNvSpPr>
            <p:nvPr/>
          </p:nvSpPr>
          <p:spPr bwMode="gray">
            <a:xfrm>
              <a:off x="2200" y="1570"/>
              <a:ext cx="1496" cy="1496"/>
            </a:xfrm>
            <a:prstGeom prst="ellipse">
              <a:avLst/>
            </a:prstGeom>
            <a:gradFill rotWithShape="1">
              <a:gsLst>
                <a:gs pos="0">
                  <a:schemeClr val="accent1">
                    <a:gamma/>
                    <a:shade val="0"/>
                    <a:invGamma/>
                  </a:schemeClr>
                </a:gs>
                <a:gs pos="100000">
                  <a:schemeClr val="accent1"/>
                </a:gs>
              </a:gsLst>
              <a:lin ang="2700000" scaled="1"/>
            </a:gradFill>
            <a:ln w="38100" algn="ctr">
              <a:noFill/>
              <a:round/>
              <a:headEnd/>
              <a:tailEnd/>
            </a:ln>
            <a:effectLst/>
          </p:spPr>
          <p:txBody>
            <a:bodyPr wrap="none" anchor="ctr">
              <a:spAutoFit/>
            </a:bodyPr>
            <a:lstStyle/>
            <a:p>
              <a:endParaRPr lang="zh-CN" altLang="en-US" sz="1800"/>
            </a:p>
          </p:txBody>
        </p:sp>
        <p:sp>
          <p:nvSpPr>
            <p:cNvPr id="63509" name="Oval 21"/>
            <p:cNvSpPr>
              <a:spLocks noChangeArrowheads="1"/>
            </p:cNvSpPr>
            <p:nvPr/>
          </p:nvSpPr>
          <p:spPr bwMode="gray">
            <a:xfrm>
              <a:off x="2298" y="1668"/>
              <a:ext cx="1300" cy="1300"/>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endParaRPr lang="zh-CN" altLang="en-US" sz="1800"/>
            </a:p>
          </p:txBody>
        </p:sp>
        <p:sp>
          <p:nvSpPr>
            <p:cNvPr id="63510" name="Oval 22"/>
            <p:cNvSpPr>
              <a:spLocks noChangeArrowheads="1"/>
            </p:cNvSpPr>
            <p:nvPr/>
          </p:nvSpPr>
          <p:spPr bwMode="gray">
            <a:xfrm>
              <a:off x="2298" y="1668"/>
              <a:ext cx="1300" cy="1300"/>
            </a:xfrm>
            <a:prstGeom prst="ellipse">
              <a:avLst/>
            </a:prstGeom>
            <a:gradFill rotWithShape="1">
              <a:gsLst>
                <a:gs pos="0">
                  <a:schemeClr val="accent1"/>
                </a:gs>
                <a:gs pos="100000">
                  <a:schemeClr val="accent1">
                    <a:gamma/>
                    <a:shade val="48627"/>
                    <a:invGamma/>
                  </a:schemeClr>
                </a:gs>
              </a:gsLst>
              <a:lin ang="2700000" scaled="1"/>
            </a:gradFill>
            <a:ln w="38100" algn="ctr">
              <a:noFill/>
              <a:round/>
              <a:headEnd/>
              <a:tailEnd/>
            </a:ln>
            <a:effectLst/>
          </p:spPr>
          <p:txBody>
            <a:bodyPr anchor="ctr">
              <a:spAutoFit/>
            </a:bodyPr>
            <a:lstStyle/>
            <a:p>
              <a:endParaRPr lang="zh-CN" altLang="en-US" sz="1800"/>
            </a:p>
          </p:txBody>
        </p:sp>
        <p:sp>
          <p:nvSpPr>
            <p:cNvPr id="63511" name="Oval 23"/>
            <p:cNvSpPr>
              <a:spLocks noChangeArrowheads="1"/>
            </p:cNvSpPr>
            <p:nvPr/>
          </p:nvSpPr>
          <p:spPr bwMode="gray">
            <a:xfrm>
              <a:off x="2363" y="1733"/>
              <a:ext cx="1171" cy="1171"/>
            </a:xfrm>
            <a:prstGeom prst="ellipse">
              <a:avLst/>
            </a:prstGeom>
            <a:gradFill rotWithShape="1">
              <a:gsLst>
                <a:gs pos="0">
                  <a:schemeClr val="accent1">
                    <a:gamma/>
                    <a:shade val="46275"/>
                    <a:invGamma/>
                  </a:schemeClr>
                </a:gs>
                <a:gs pos="100000">
                  <a:schemeClr val="accent1"/>
                </a:gs>
              </a:gsLst>
              <a:lin ang="5400000" scaled="1"/>
            </a:gradFill>
            <a:ln w="38100" algn="ctr">
              <a:noFill/>
              <a:round/>
              <a:headEnd/>
              <a:tailEnd/>
            </a:ln>
            <a:effectLst/>
          </p:spPr>
          <p:txBody>
            <a:bodyPr anchor="ctr">
              <a:spAutoFit/>
            </a:bodyPr>
            <a:lstStyle/>
            <a:p>
              <a:endParaRPr lang="zh-CN" altLang="en-US" sz="1800"/>
            </a:p>
          </p:txBody>
        </p:sp>
      </p:grpSp>
      <p:sp>
        <p:nvSpPr>
          <p:cNvPr id="152600" name="Text Box 24"/>
          <p:cNvSpPr txBox="1">
            <a:spLocks noChangeArrowheads="1"/>
          </p:cNvSpPr>
          <p:nvPr/>
        </p:nvSpPr>
        <p:spPr bwMode="gray">
          <a:xfrm>
            <a:off x="6516688" y="2927350"/>
            <a:ext cx="1295400" cy="641350"/>
          </a:xfrm>
          <a:prstGeom prst="rect">
            <a:avLst/>
          </a:prstGeom>
          <a:noFill/>
          <a:ln w="9525" algn="ctr">
            <a:noFill/>
            <a:miter lim="800000"/>
            <a:headEnd/>
            <a:tailEnd/>
          </a:ln>
        </p:spPr>
        <p:txBody>
          <a:bodyPr>
            <a:spAutoFit/>
          </a:bodyPr>
          <a:lstStyle/>
          <a:p>
            <a:pPr algn="r" eaLnBrk="1" hangingPunct="1"/>
            <a:r>
              <a:rPr lang="zh-CN" altLang="en-US" sz="1800" b="1">
                <a:solidFill>
                  <a:schemeClr val="bg1"/>
                </a:solidFill>
              </a:rPr>
              <a:t>形成合力</a:t>
            </a:r>
          </a:p>
          <a:p>
            <a:pPr algn="r" eaLnBrk="1" hangingPunct="1"/>
            <a:endParaRPr lang="en-US" altLang="ko-KR" sz="1800">
              <a:solidFill>
                <a:srgbClr val="FFFFFF"/>
              </a:solidFill>
              <a:latin typeface="Arial" charset="0"/>
              <a:ea typeface="굴림" pitchFamily="34" charset="-127"/>
            </a:endParaRPr>
          </a:p>
        </p:txBody>
      </p:sp>
      <p:sp>
        <p:nvSpPr>
          <p:cNvPr id="152601" name="AutoShape 25"/>
          <p:cNvSpPr>
            <a:spLocks noChangeArrowheads="1"/>
          </p:cNvSpPr>
          <p:nvPr/>
        </p:nvSpPr>
        <p:spPr bwMode="gray">
          <a:xfrm>
            <a:off x="5651500" y="2854325"/>
            <a:ext cx="504825" cy="576263"/>
          </a:xfrm>
          <a:prstGeom prst="chevron">
            <a:avLst>
              <a:gd name="adj" fmla="val 52514"/>
            </a:avLst>
          </a:prstGeom>
          <a:solidFill>
            <a:schemeClr val="accent1"/>
          </a:solidFill>
          <a:ln w="0" algn="ctr">
            <a:noFill/>
            <a:miter lim="800000"/>
            <a:headEnd/>
            <a:tailEnd/>
          </a:ln>
        </p:spPr>
        <p:txBody>
          <a:bodyPr wrap="none" anchor="ctr"/>
          <a:lstStyle/>
          <a:p>
            <a:endParaRPr lang="zh-CN" altLang="en-US" sz="1800"/>
          </a:p>
        </p:txBody>
      </p:sp>
      <p:sp>
        <p:nvSpPr>
          <p:cNvPr id="152602" name="AutoShape 26"/>
          <p:cNvSpPr>
            <a:spLocks noChangeArrowheads="1"/>
          </p:cNvSpPr>
          <p:nvPr/>
        </p:nvSpPr>
        <p:spPr bwMode="auto">
          <a:xfrm>
            <a:off x="6516688" y="5805488"/>
            <a:ext cx="2159000" cy="431800"/>
          </a:xfrm>
          <a:prstGeom prst="roundRect">
            <a:avLst>
              <a:gd name="adj" fmla="val 50000"/>
            </a:avLst>
          </a:prstGeom>
          <a:noFill/>
          <a:ln w="38100" algn="ctr">
            <a:solidFill>
              <a:schemeClr val="tx2"/>
            </a:solidFill>
            <a:round/>
            <a:headEnd/>
            <a:tailEnd/>
          </a:ln>
        </p:spPr>
        <p:txBody>
          <a:bodyPr wrap="none" anchor="ctr"/>
          <a:lstStyle/>
          <a:p>
            <a:pPr algn="ctr" eaLnBrk="1" hangingPunct="1"/>
            <a:r>
              <a:rPr lang="zh-CN" altLang="en-US" sz="1800" b="1"/>
              <a:t>降低采购成本</a:t>
            </a:r>
            <a:endParaRPr lang="en-US" altLang="zh-CN" sz="1800" b="1"/>
          </a:p>
        </p:txBody>
      </p:sp>
      <p:sp>
        <p:nvSpPr>
          <p:cNvPr id="152603" name="AutoShape 27"/>
          <p:cNvSpPr>
            <a:spLocks noChangeArrowheads="1"/>
          </p:cNvSpPr>
          <p:nvPr/>
        </p:nvSpPr>
        <p:spPr bwMode="auto">
          <a:xfrm>
            <a:off x="6516688" y="5084763"/>
            <a:ext cx="2159000" cy="431800"/>
          </a:xfrm>
          <a:prstGeom prst="roundRect">
            <a:avLst>
              <a:gd name="adj" fmla="val 50000"/>
            </a:avLst>
          </a:prstGeom>
          <a:noFill/>
          <a:ln w="38100" algn="ctr">
            <a:solidFill>
              <a:schemeClr val="tx2"/>
            </a:solidFill>
            <a:round/>
            <a:headEnd/>
            <a:tailEnd/>
          </a:ln>
        </p:spPr>
        <p:txBody>
          <a:bodyPr wrap="none" anchor="ctr"/>
          <a:lstStyle/>
          <a:p>
            <a:pPr algn="ctr"/>
            <a:r>
              <a:rPr lang="zh-CN" altLang="en-US" sz="1800" b="1"/>
              <a:t>规范采购流程</a:t>
            </a:r>
            <a:endParaRPr lang="ko-KR" altLang="en-US" sz="1800" b="1"/>
          </a:p>
        </p:txBody>
      </p:sp>
      <p:sp>
        <p:nvSpPr>
          <p:cNvPr id="152604" name="AutoShape 28"/>
          <p:cNvSpPr>
            <a:spLocks noChangeArrowheads="1"/>
          </p:cNvSpPr>
          <p:nvPr/>
        </p:nvSpPr>
        <p:spPr bwMode="auto">
          <a:xfrm>
            <a:off x="6516688" y="4365625"/>
            <a:ext cx="2159000" cy="431800"/>
          </a:xfrm>
          <a:prstGeom prst="roundRect">
            <a:avLst>
              <a:gd name="adj" fmla="val 50000"/>
            </a:avLst>
          </a:prstGeom>
          <a:noFill/>
          <a:ln w="38100" algn="ctr">
            <a:solidFill>
              <a:schemeClr val="tx2"/>
            </a:solidFill>
            <a:round/>
            <a:headEnd/>
            <a:tailEnd/>
          </a:ln>
        </p:spPr>
        <p:txBody>
          <a:bodyPr wrap="none" anchor="ctr"/>
          <a:lstStyle/>
          <a:p>
            <a:pPr algn="ctr" eaLnBrk="1" hangingPunct="1"/>
            <a:r>
              <a:rPr lang="zh-CN" altLang="en-US" sz="1800" b="1"/>
              <a:t>整合采购资源</a:t>
            </a:r>
            <a:endParaRPr lang="en-US" altLang="zh-CN" sz="1800" b="1"/>
          </a:p>
        </p:txBody>
      </p:sp>
      <p:sp>
        <p:nvSpPr>
          <p:cNvPr id="152605" name="Rectangle 29"/>
          <p:cNvSpPr>
            <a:spLocks noChangeArrowheads="1"/>
          </p:cNvSpPr>
          <p:nvPr/>
        </p:nvSpPr>
        <p:spPr bwMode="auto">
          <a:xfrm>
            <a:off x="285720" y="1000108"/>
            <a:ext cx="6408738" cy="533400"/>
          </a:xfrm>
          <a:prstGeom prst="rect">
            <a:avLst/>
          </a:prstGeom>
          <a:noFill/>
          <a:ln w="9525">
            <a:noFill/>
            <a:miter lim="800000"/>
            <a:headEnd/>
            <a:tailEnd/>
          </a:ln>
        </p:spPr>
        <p:txBody>
          <a:bodyPr anchor="b"/>
          <a:lstStyle/>
          <a:p>
            <a:r>
              <a:rPr lang="zh-CN" altLang="en-US" sz="2700" b="1" smtClean="0">
                <a:latin typeface="宋体" charset="-122"/>
              </a:rPr>
              <a:t>案例</a:t>
            </a:r>
            <a:r>
              <a:rPr lang="zh-CN" altLang="en-US" sz="2700" b="1">
                <a:latin typeface="宋体" charset="-122"/>
              </a:rPr>
              <a:t>介绍</a:t>
            </a:r>
            <a:r>
              <a:rPr lang="zh-CN" altLang="en-US" sz="1900" b="1">
                <a:latin typeface="宋体" charset="-122"/>
              </a:rPr>
              <a:t>－首旅集团</a:t>
            </a:r>
          </a:p>
        </p:txBody>
      </p:sp>
      <p:sp>
        <p:nvSpPr>
          <p:cNvPr id="29" name="Rectangle 55"/>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一</a:t>
            </a:r>
            <a:r>
              <a:rPr lang="zh-CN" altLang="en-US" sz="2700" b="1" smtClean="0">
                <a:latin typeface="宋体" charset="-122"/>
              </a:rPr>
              <a:t>、农校对接电子商务的运营模式</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descr="采购结算流程.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3"/>
          <p:cNvSpPr>
            <a:spLocks noChangeArrowheads="1"/>
          </p:cNvSpPr>
          <p:nvPr/>
        </p:nvSpPr>
        <p:spPr bwMode="auto">
          <a:xfrm>
            <a:off x="-107950" y="-458788"/>
            <a:ext cx="9142413" cy="0"/>
          </a:xfrm>
          <a:prstGeom prst="rect">
            <a:avLst/>
          </a:prstGeom>
          <a:noFill/>
          <a:ln w="9525">
            <a:noFill/>
            <a:miter lim="800000"/>
            <a:headEnd/>
            <a:tailEnd/>
          </a:ln>
          <a:effectLst/>
        </p:spPr>
        <p:txBody>
          <a:bodyPr wrap="none" anchor="ctr">
            <a:spAutoFit/>
          </a:bodyPr>
          <a:lstStyle/>
          <a:p>
            <a:endParaRPr lang="zh-CN" altLang="en-US"/>
          </a:p>
        </p:txBody>
      </p:sp>
      <p:grpSp>
        <p:nvGrpSpPr>
          <p:cNvPr id="177156" name="Group 4"/>
          <p:cNvGrpSpPr>
            <a:grpSpLocks/>
          </p:cNvGrpSpPr>
          <p:nvPr/>
        </p:nvGrpSpPr>
        <p:grpSpPr bwMode="auto">
          <a:xfrm>
            <a:off x="142844" y="1571612"/>
            <a:ext cx="8820150" cy="4111625"/>
            <a:chOff x="136" y="1294"/>
            <a:chExt cx="5557" cy="2590"/>
          </a:xfrm>
        </p:grpSpPr>
        <p:sp>
          <p:nvSpPr>
            <p:cNvPr id="177157" name="Rectangle 5"/>
            <p:cNvSpPr>
              <a:spLocks noChangeArrowheads="1"/>
            </p:cNvSpPr>
            <p:nvPr/>
          </p:nvSpPr>
          <p:spPr bwMode="auto">
            <a:xfrm>
              <a:off x="136" y="1294"/>
              <a:ext cx="1769" cy="290"/>
            </a:xfrm>
            <a:prstGeom prst="rect">
              <a:avLst/>
            </a:prstGeom>
            <a:solidFill>
              <a:srgbClr val="1B9AD9"/>
            </a:solidFill>
            <a:ln w="6350">
              <a:noFill/>
              <a:miter lim="800000"/>
              <a:headEnd/>
              <a:tailEnd/>
            </a:ln>
          </p:spPr>
          <p:txBody>
            <a:bodyPr wrap="none" lIns="0" tIns="0" rIns="0" bIns="0" anchor="ctr"/>
            <a:lstStyle/>
            <a:p>
              <a:pPr eaLnBrk="1" hangingPunct="1"/>
              <a:endParaRPr lang="zh-CN" altLang="en-US" sz="1600" b="1">
                <a:latin typeface="黑体" pitchFamily="2" charset="-122"/>
              </a:endParaRPr>
            </a:p>
          </p:txBody>
        </p:sp>
        <p:sp>
          <p:nvSpPr>
            <p:cNvPr id="177158" name="Line 7"/>
            <p:cNvSpPr>
              <a:spLocks noChangeShapeType="1"/>
            </p:cNvSpPr>
            <p:nvPr/>
          </p:nvSpPr>
          <p:spPr bwMode="auto">
            <a:xfrm>
              <a:off x="2041" y="1702"/>
              <a:ext cx="0" cy="2182"/>
            </a:xfrm>
            <a:prstGeom prst="line">
              <a:avLst/>
            </a:prstGeom>
            <a:noFill/>
            <a:ln w="22225">
              <a:solidFill>
                <a:schemeClr val="accent2"/>
              </a:solidFill>
              <a:round/>
              <a:headEnd/>
              <a:tailEnd/>
            </a:ln>
          </p:spPr>
          <p:txBody>
            <a:bodyPr wrap="none" lIns="0" tIns="0" rIns="0" bIns="0" anchor="ctr"/>
            <a:lstStyle/>
            <a:p>
              <a:endParaRPr lang="zh-CN" altLang="en-US"/>
            </a:p>
          </p:txBody>
        </p:sp>
        <p:sp>
          <p:nvSpPr>
            <p:cNvPr id="177159" name="Rectangle 8"/>
            <p:cNvSpPr>
              <a:spLocks noChangeArrowheads="1"/>
            </p:cNvSpPr>
            <p:nvPr/>
          </p:nvSpPr>
          <p:spPr bwMode="auto">
            <a:xfrm>
              <a:off x="227" y="1294"/>
              <a:ext cx="1619" cy="233"/>
            </a:xfrm>
            <a:prstGeom prst="rect">
              <a:avLst/>
            </a:prstGeom>
            <a:noFill/>
            <a:ln w="6350">
              <a:noFill/>
              <a:miter lim="800000"/>
              <a:headEnd/>
              <a:tailEnd/>
            </a:ln>
          </p:spPr>
          <p:txBody>
            <a:bodyPr wrap="square" lIns="0" tIns="0" rIns="0" bIns="0" anchor="ctr">
              <a:spAutoFit/>
            </a:bodyPr>
            <a:lstStyle/>
            <a:p>
              <a:pPr defTabSz="330200">
                <a:lnSpc>
                  <a:spcPct val="120000"/>
                </a:lnSpc>
                <a:spcBef>
                  <a:spcPct val="20000"/>
                </a:spcBef>
                <a:buFont typeface="Wingdings" pitchFamily="2" charset="2"/>
                <a:buChar char="n"/>
                <a:tabLst>
                  <a:tab pos="8521700" algn="r"/>
                </a:tabLst>
              </a:pPr>
              <a:r>
                <a:rPr lang="zh-CN" altLang="en-US" sz="2000" b="1" smtClean="0">
                  <a:solidFill>
                    <a:schemeClr val="bg1"/>
                  </a:solidFill>
                  <a:latin typeface="Trebuchet MS" pitchFamily="34" charset="0"/>
                </a:rPr>
                <a:t>产品</a:t>
              </a:r>
              <a:r>
                <a:rPr lang="zh-CN" altLang="en-US" sz="2000" b="1">
                  <a:solidFill>
                    <a:schemeClr val="bg1"/>
                  </a:solidFill>
                  <a:latin typeface="Trebuchet MS" pitchFamily="34" charset="0"/>
                </a:rPr>
                <a:t>特点</a:t>
              </a:r>
            </a:p>
          </p:txBody>
        </p:sp>
        <p:sp>
          <p:nvSpPr>
            <p:cNvPr id="177160" name="Rectangle 9"/>
            <p:cNvSpPr>
              <a:spLocks noChangeArrowheads="1"/>
            </p:cNvSpPr>
            <p:nvPr/>
          </p:nvSpPr>
          <p:spPr bwMode="auto">
            <a:xfrm>
              <a:off x="212" y="1675"/>
              <a:ext cx="1829" cy="2152"/>
            </a:xfrm>
            <a:prstGeom prst="rect">
              <a:avLst/>
            </a:prstGeom>
            <a:noFill/>
            <a:ln w="6350">
              <a:noFill/>
              <a:miter lim="800000"/>
              <a:headEnd/>
              <a:tailEnd/>
            </a:ln>
          </p:spPr>
          <p:txBody>
            <a:bodyPr lIns="0" tIns="0" rIns="0" bIns="0">
              <a:spAutoFit/>
            </a:bodyPr>
            <a:lstStyle/>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无纸化办公</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工作流管理</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流程自定义和可视化</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流程驱动，多种提醒方式</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统一的管理和业务平台</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用户自定义报表</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低耦合设计</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基于</a:t>
              </a:r>
              <a:r>
                <a:rPr lang="en-US" altLang="zh-CN" sz="1800" b="1">
                  <a:solidFill>
                    <a:srgbClr val="0066FF"/>
                  </a:solidFill>
                  <a:latin typeface="Trebuchet MS" pitchFamily="34" charset="0"/>
                </a:rPr>
                <a:t>JAVA</a:t>
              </a:r>
              <a:r>
                <a:rPr lang="zh-CN" altLang="en-US" sz="1800" b="1">
                  <a:solidFill>
                    <a:srgbClr val="0066FF"/>
                  </a:solidFill>
                  <a:latin typeface="Trebuchet MS" pitchFamily="34" charset="0"/>
                </a:rPr>
                <a:t>开发的</a:t>
              </a:r>
              <a:r>
                <a:rPr lang="en-US" altLang="zh-CN" sz="1800" b="1">
                  <a:solidFill>
                    <a:srgbClr val="0066FF"/>
                  </a:solidFill>
                  <a:latin typeface="Trebuchet MS" pitchFamily="34" charset="0"/>
                </a:rPr>
                <a:t>B/S</a:t>
              </a:r>
              <a:r>
                <a:rPr lang="zh-CN" altLang="en-US" sz="1800" b="1">
                  <a:solidFill>
                    <a:srgbClr val="0066FF"/>
                  </a:solidFill>
                  <a:latin typeface="Trebuchet MS" pitchFamily="34" charset="0"/>
                </a:rPr>
                <a:t>系统</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高速缓存技术</a:t>
              </a:r>
              <a:r>
                <a:rPr lang="zh-CN" altLang="en-US" sz="1800" b="1">
                  <a:solidFill>
                    <a:schemeClr val="tx2"/>
                  </a:solidFill>
                  <a:latin typeface="Arial" charset="0"/>
                  <a:ea typeface="华文中宋" pitchFamily="2" charset="-122"/>
                </a:rPr>
                <a:t> </a:t>
              </a:r>
            </a:p>
          </p:txBody>
        </p:sp>
        <p:sp>
          <p:nvSpPr>
            <p:cNvPr id="177161" name="Rectangle 11"/>
            <p:cNvSpPr>
              <a:spLocks noChangeArrowheads="1"/>
            </p:cNvSpPr>
            <p:nvPr/>
          </p:nvSpPr>
          <p:spPr bwMode="auto">
            <a:xfrm>
              <a:off x="2223" y="1674"/>
              <a:ext cx="1746" cy="1180"/>
            </a:xfrm>
            <a:prstGeom prst="rect">
              <a:avLst/>
            </a:prstGeom>
            <a:noFill/>
            <a:ln w="6350">
              <a:noFill/>
              <a:miter lim="800000"/>
              <a:headEnd/>
              <a:tailEnd/>
            </a:ln>
          </p:spPr>
          <p:txBody>
            <a:bodyPr lIns="0" tIns="0" rIns="0" bIns="0">
              <a:spAutoFit/>
            </a:bodyPr>
            <a:lstStyle/>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全程透明的业务流程监控</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统一的采购管控体系 </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统一采购流程、采购标准</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规范化、透明化、精细化  </a:t>
              </a:r>
            </a:p>
            <a:p>
              <a:pPr marL="161925" lvl="1" indent="-160338" defTabSz="330200">
                <a:lnSpc>
                  <a:spcPct val="120000"/>
                </a:lnSpc>
                <a:spcBef>
                  <a:spcPct val="20000"/>
                </a:spcBef>
                <a:buFont typeface="Wingdings" pitchFamily="2" charset="2"/>
                <a:buChar char="n"/>
                <a:tabLst>
                  <a:tab pos="8521700" algn="r"/>
                </a:tabLst>
              </a:pPr>
              <a:endParaRPr lang="zh-CN" altLang="en-US" sz="1800" b="1">
                <a:solidFill>
                  <a:srgbClr val="0066FF"/>
                </a:solidFill>
                <a:latin typeface="Trebuchet MS" pitchFamily="34" charset="0"/>
              </a:endParaRPr>
            </a:p>
          </p:txBody>
        </p:sp>
        <p:sp>
          <p:nvSpPr>
            <p:cNvPr id="177162" name="Line 12"/>
            <p:cNvSpPr>
              <a:spLocks noChangeShapeType="1"/>
            </p:cNvSpPr>
            <p:nvPr/>
          </p:nvSpPr>
          <p:spPr bwMode="auto">
            <a:xfrm>
              <a:off x="3992" y="1702"/>
              <a:ext cx="0" cy="2182"/>
            </a:xfrm>
            <a:prstGeom prst="line">
              <a:avLst/>
            </a:prstGeom>
            <a:noFill/>
            <a:ln w="22225">
              <a:solidFill>
                <a:schemeClr val="accent2"/>
              </a:solidFill>
              <a:round/>
              <a:headEnd/>
              <a:tailEnd/>
            </a:ln>
          </p:spPr>
          <p:txBody>
            <a:bodyPr wrap="none" lIns="0" tIns="0" rIns="0" bIns="0" anchor="ctr"/>
            <a:lstStyle/>
            <a:p>
              <a:endParaRPr lang="zh-CN" altLang="en-US"/>
            </a:p>
          </p:txBody>
        </p:sp>
        <p:sp>
          <p:nvSpPr>
            <p:cNvPr id="177163" name="Rectangle 14"/>
            <p:cNvSpPr>
              <a:spLocks noChangeArrowheads="1"/>
            </p:cNvSpPr>
            <p:nvPr/>
          </p:nvSpPr>
          <p:spPr bwMode="auto">
            <a:xfrm>
              <a:off x="4088" y="1674"/>
              <a:ext cx="1605" cy="1388"/>
            </a:xfrm>
            <a:prstGeom prst="rect">
              <a:avLst/>
            </a:prstGeom>
            <a:noFill/>
            <a:ln w="6350">
              <a:noFill/>
              <a:miter lim="800000"/>
              <a:headEnd/>
              <a:tailEnd/>
            </a:ln>
          </p:spPr>
          <p:txBody>
            <a:bodyPr lIns="0" tIns="0" rIns="0" bIns="0">
              <a:spAutoFit/>
            </a:bodyPr>
            <a:lstStyle/>
            <a:p>
              <a:pPr marL="342900" indent="-342900"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以流程驱动为核心的协同商务平台 </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先进的零售行业经验</a:t>
              </a:r>
              <a:r>
                <a:rPr lang="zh-CN" altLang="en-US" sz="1800" b="1">
                  <a:solidFill>
                    <a:schemeClr val="tx2"/>
                  </a:solidFill>
                  <a:latin typeface="Arial" charset="0"/>
                  <a:ea typeface="华文中宋" pitchFamily="2" charset="-122"/>
                </a:rPr>
                <a:t> </a:t>
              </a:r>
              <a:endParaRPr lang="zh-CN" altLang="en-US" sz="1800" b="1">
                <a:solidFill>
                  <a:srgbClr val="0066FF"/>
                </a:solidFill>
                <a:latin typeface="Trebuchet MS" pitchFamily="34" charset="0"/>
              </a:endParaRP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高效的平台运营模式</a:t>
              </a:r>
            </a:p>
            <a:p>
              <a:pPr marL="161925" lvl="1" indent="-160338" defTabSz="330200">
                <a:lnSpc>
                  <a:spcPct val="120000"/>
                </a:lnSpc>
                <a:spcBef>
                  <a:spcPct val="20000"/>
                </a:spcBef>
                <a:buFont typeface="Wingdings" pitchFamily="2" charset="2"/>
                <a:buChar char="n"/>
                <a:tabLst>
                  <a:tab pos="8521700" algn="r"/>
                </a:tabLst>
              </a:pPr>
              <a:r>
                <a:rPr lang="zh-CN" altLang="en-US" sz="1800" b="1">
                  <a:solidFill>
                    <a:srgbClr val="0066FF"/>
                  </a:solidFill>
                  <a:latin typeface="Trebuchet MS" pitchFamily="34" charset="0"/>
                </a:rPr>
                <a:t>可持续的服务盈利模式</a:t>
              </a:r>
            </a:p>
            <a:p>
              <a:pPr marL="161925" lvl="1" indent="-160338" defTabSz="330200">
                <a:lnSpc>
                  <a:spcPct val="120000"/>
                </a:lnSpc>
                <a:spcBef>
                  <a:spcPct val="20000"/>
                </a:spcBef>
                <a:buFont typeface="Wingdings" pitchFamily="2" charset="2"/>
                <a:buNone/>
                <a:tabLst>
                  <a:tab pos="8521700" algn="r"/>
                </a:tabLst>
              </a:pPr>
              <a:endParaRPr lang="zh-CN" altLang="en-US" sz="1800" b="1">
                <a:solidFill>
                  <a:srgbClr val="0066FF"/>
                </a:solidFill>
                <a:latin typeface="Trebuchet MS" pitchFamily="34" charset="0"/>
              </a:endParaRPr>
            </a:p>
          </p:txBody>
        </p:sp>
        <p:sp>
          <p:nvSpPr>
            <p:cNvPr id="177164" name="AutoShape 25"/>
            <p:cNvSpPr>
              <a:spLocks noChangeArrowheads="1"/>
            </p:cNvSpPr>
            <p:nvPr/>
          </p:nvSpPr>
          <p:spPr bwMode="gray">
            <a:xfrm>
              <a:off x="1951" y="1340"/>
              <a:ext cx="228" cy="226"/>
            </a:xfrm>
            <a:prstGeom prst="chevron">
              <a:avLst>
                <a:gd name="adj" fmla="val 52979"/>
              </a:avLst>
            </a:prstGeom>
            <a:solidFill>
              <a:schemeClr val="accent1"/>
            </a:solidFill>
            <a:ln w="0" algn="ctr">
              <a:noFill/>
              <a:miter lim="800000"/>
              <a:headEnd/>
              <a:tailEnd/>
            </a:ln>
          </p:spPr>
          <p:txBody>
            <a:bodyPr wrap="none" anchor="ctr"/>
            <a:lstStyle/>
            <a:p>
              <a:endParaRPr lang="zh-CN" altLang="en-US" sz="1800" b="1"/>
            </a:p>
          </p:txBody>
        </p:sp>
        <p:sp>
          <p:nvSpPr>
            <p:cNvPr id="177165" name="Rectangle 5"/>
            <p:cNvSpPr>
              <a:spLocks noChangeArrowheads="1"/>
            </p:cNvSpPr>
            <p:nvPr/>
          </p:nvSpPr>
          <p:spPr bwMode="auto">
            <a:xfrm>
              <a:off x="2223" y="1294"/>
              <a:ext cx="1633" cy="290"/>
            </a:xfrm>
            <a:prstGeom prst="rect">
              <a:avLst/>
            </a:prstGeom>
            <a:solidFill>
              <a:srgbClr val="1B9AD9"/>
            </a:solidFill>
            <a:ln w="6350">
              <a:noFill/>
              <a:miter lim="800000"/>
              <a:headEnd/>
              <a:tailEnd/>
            </a:ln>
          </p:spPr>
          <p:txBody>
            <a:bodyPr wrap="none" lIns="0" tIns="0" rIns="0" bIns="0" anchor="ctr"/>
            <a:lstStyle/>
            <a:p>
              <a:pPr eaLnBrk="1" hangingPunct="1"/>
              <a:endParaRPr lang="zh-CN" altLang="en-US" sz="1600" b="1">
                <a:latin typeface="黑体" pitchFamily="2" charset="-122"/>
              </a:endParaRPr>
            </a:p>
          </p:txBody>
        </p:sp>
        <p:sp>
          <p:nvSpPr>
            <p:cNvPr id="177166" name="Rectangle 8"/>
            <p:cNvSpPr>
              <a:spLocks noChangeArrowheads="1"/>
            </p:cNvSpPr>
            <p:nvPr/>
          </p:nvSpPr>
          <p:spPr bwMode="auto">
            <a:xfrm>
              <a:off x="2314" y="1294"/>
              <a:ext cx="2646" cy="210"/>
            </a:xfrm>
            <a:prstGeom prst="rect">
              <a:avLst/>
            </a:prstGeom>
            <a:noFill/>
            <a:ln w="6350">
              <a:noFill/>
              <a:miter lim="800000"/>
              <a:headEnd/>
              <a:tailEnd/>
            </a:ln>
          </p:spPr>
          <p:txBody>
            <a:bodyPr lIns="0" tIns="0" rIns="0" bIns="0" anchor="ctr">
              <a:spAutoFit/>
            </a:bodyPr>
            <a:lstStyle/>
            <a:p>
              <a:pPr defTabSz="330200">
                <a:lnSpc>
                  <a:spcPct val="120000"/>
                </a:lnSpc>
                <a:spcBef>
                  <a:spcPct val="20000"/>
                </a:spcBef>
                <a:buFont typeface="Wingdings" pitchFamily="2" charset="2"/>
                <a:buChar char="n"/>
                <a:tabLst>
                  <a:tab pos="8521700" algn="r"/>
                </a:tabLst>
              </a:pPr>
              <a:r>
                <a:rPr lang="en-US" altLang="zh-CN" sz="2000" b="1">
                  <a:solidFill>
                    <a:schemeClr val="bg1"/>
                  </a:solidFill>
                  <a:latin typeface="Trebuchet MS" pitchFamily="34" charset="0"/>
                </a:rPr>
                <a:t> </a:t>
              </a:r>
              <a:r>
                <a:rPr lang="zh-CN" altLang="en-US" sz="2000" b="1">
                  <a:solidFill>
                    <a:schemeClr val="bg1"/>
                  </a:solidFill>
                  <a:latin typeface="Trebuchet MS" pitchFamily="34" charset="0"/>
                </a:rPr>
                <a:t>最大亮点</a:t>
              </a:r>
            </a:p>
          </p:txBody>
        </p:sp>
        <p:sp>
          <p:nvSpPr>
            <p:cNvPr id="177167" name="AutoShape 25"/>
            <p:cNvSpPr>
              <a:spLocks noChangeArrowheads="1"/>
            </p:cNvSpPr>
            <p:nvPr/>
          </p:nvSpPr>
          <p:spPr bwMode="gray">
            <a:xfrm>
              <a:off x="3886" y="1340"/>
              <a:ext cx="228" cy="226"/>
            </a:xfrm>
            <a:prstGeom prst="chevron">
              <a:avLst>
                <a:gd name="adj" fmla="val 52979"/>
              </a:avLst>
            </a:prstGeom>
            <a:solidFill>
              <a:schemeClr val="accent1"/>
            </a:solidFill>
            <a:ln w="0" algn="ctr">
              <a:noFill/>
              <a:miter lim="800000"/>
              <a:headEnd/>
              <a:tailEnd/>
            </a:ln>
          </p:spPr>
          <p:txBody>
            <a:bodyPr wrap="none" anchor="ctr"/>
            <a:lstStyle/>
            <a:p>
              <a:endParaRPr lang="zh-CN" altLang="en-US" sz="1800" b="1"/>
            </a:p>
          </p:txBody>
        </p:sp>
        <p:sp>
          <p:nvSpPr>
            <p:cNvPr id="177168" name="Rectangle 5"/>
            <p:cNvSpPr>
              <a:spLocks noChangeArrowheads="1"/>
            </p:cNvSpPr>
            <p:nvPr/>
          </p:nvSpPr>
          <p:spPr bwMode="auto">
            <a:xfrm>
              <a:off x="4173" y="1294"/>
              <a:ext cx="1474" cy="290"/>
            </a:xfrm>
            <a:prstGeom prst="rect">
              <a:avLst/>
            </a:prstGeom>
            <a:solidFill>
              <a:srgbClr val="1B9AD9"/>
            </a:solidFill>
            <a:ln w="6350">
              <a:noFill/>
              <a:miter lim="800000"/>
              <a:headEnd/>
              <a:tailEnd/>
            </a:ln>
          </p:spPr>
          <p:txBody>
            <a:bodyPr wrap="none" lIns="0" tIns="0" rIns="0" bIns="0" anchor="ctr"/>
            <a:lstStyle/>
            <a:p>
              <a:pPr eaLnBrk="1" hangingPunct="1"/>
              <a:endParaRPr lang="zh-CN" altLang="en-US" sz="1600" b="1">
                <a:latin typeface="黑体" pitchFamily="2" charset="-122"/>
              </a:endParaRPr>
            </a:p>
          </p:txBody>
        </p:sp>
        <p:sp>
          <p:nvSpPr>
            <p:cNvPr id="177169" name="Rectangle 8"/>
            <p:cNvSpPr>
              <a:spLocks noChangeArrowheads="1"/>
            </p:cNvSpPr>
            <p:nvPr/>
          </p:nvSpPr>
          <p:spPr bwMode="auto">
            <a:xfrm>
              <a:off x="4264" y="1294"/>
              <a:ext cx="998" cy="230"/>
            </a:xfrm>
            <a:prstGeom prst="rect">
              <a:avLst/>
            </a:prstGeom>
            <a:noFill/>
            <a:ln w="6350">
              <a:noFill/>
              <a:miter lim="800000"/>
              <a:headEnd/>
              <a:tailEnd/>
            </a:ln>
          </p:spPr>
          <p:txBody>
            <a:bodyPr lIns="0" tIns="0" rIns="0" bIns="0" anchor="ctr">
              <a:spAutoFit/>
            </a:bodyPr>
            <a:lstStyle/>
            <a:p>
              <a:pPr defTabSz="330200">
                <a:lnSpc>
                  <a:spcPct val="120000"/>
                </a:lnSpc>
                <a:spcBef>
                  <a:spcPct val="20000"/>
                </a:spcBef>
                <a:buFont typeface="Wingdings" pitchFamily="2" charset="2"/>
                <a:buChar char="n"/>
                <a:tabLst>
                  <a:tab pos="8521700" algn="r"/>
                </a:tabLst>
              </a:pPr>
              <a:r>
                <a:rPr lang="en-US" altLang="zh-CN" sz="2000" b="1">
                  <a:solidFill>
                    <a:schemeClr val="bg1"/>
                  </a:solidFill>
                  <a:latin typeface="Trebuchet MS" pitchFamily="34" charset="0"/>
                </a:rPr>
                <a:t> </a:t>
              </a:r>
              <a:r>
                <a:rPr lang="zh-CN" altLang="en-US" sz="2000" b="1">
                  <a:solidFill>
                    <a:schemeClr val="bg1"/>
                  </a:solidFill>
                  <a:latin typeface="Trebuchet MS" pitchFamily="34" charset="0"/>
                </a:rPr>
                <a:t>竞争优势</a:t>
              </a:r>
            </a:p>
          </p:txBody>
        </p:sp>
      </p:grpSp>
      <p:sp>
        <p:nvSpPr>
          <p:cNvPr id="19"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a:grpSpLocks/>
          </p:cNvGrpSpPr>
          <p:nvPr/>
        </p:nvGrpSpPr>
        <p:grpSpPr bwMode="auto">
          <a:xfrm>
            <a:off x="1828800" y="1285860"/>
            <a:ext cx="5410200" cy="665162"/>
            <a:chOff x="1152" y="1275"/>
            <a:chExt cx="3408" cy="419"/>
          </a:xfrm>
        </p:grpSpPr>
        <p:grpSp>
          <p:nvGrpSpPr>
            <p:cNvPr id="6" name="Group 4"/>
            <p:cNvGrpSpPr>
              <a:grpSpLocks/>
            </p:cNvGrpSpPr>
            <p:nvPr/>
          </p:nvGrpSpPr>
          <p:grpSpPr bwMode="auto">
            <a:xfrm>
              <a:off x="1152" y="1275"/>
              <a:ext cx="480" cy="419"/>
              <a:chOff x="1110" y="2656"/>
              <a:chExt cx="1549" cy="1351"/>
            </a:xfrm>
          </p:grpSpPr>
          <p:sp>
            <p:nvSpPr>
              <p:cNvPr id="10" name="AutoShape 5"/>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11" name="AutoShape 6"/>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12" name="AutoShape 7"/>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endParaRPr lang="zh-CN" altLang="en-US">
                  <a:ea typeface="宋体" charset="-122"/>
                </a:endParaRPr>
              </a:p>
            </p:txBody>
          </p:sp>
        </p:grpSp>
        <p:sp>
          <p:nvSpPr>
            <p:cNvPr id="7" name="Line 8"/>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8" name="Text Box 9"/>
            <p:cNvSpPr txBox="1">
              <a:spLocks noChangeArrowheads="1"/>
            </p:cNvSpPr>
            <p:nvPr/>
          </p:nvSpPr>
          <p:spPr bwMode="auto">
            <a:xfrm>
              <a:off x="1935" y="1323"/>
              <a:ext cx="2335" cy="291"/>
            </a:xfrm>
            <a:prstGeom prst="rect">
              <a:avLst/>
            </a:prstGeom>
            <a:noFill/>
            <a:ln w="9525" algn="ctr">
              <a:noFill/>
              <a:miter lim="800000"/>
              <a:headEnd/>
              <a:tailEnd/>
            </a:ln>
          </p:spPr>
          <p:txBody>
            <a:bodyPr wrap="none">
              <a:spAutoFit/>
            </a:bodyPr>
            <a:lstStyle/>
            <a:p>
              <a:pPr lvl="0"/>
              <a:r>
                <a:rPr lang="zh-CN" altLang="en-US" sz="2400" smtClean="0"/>
                <a:t>信息展示上如何</a:t>
              </a:r>
              <a:r>
                <a:rPr lang="zh-CN" altLang="en-US" sz="2400" smtClean="0"/>
                <a:t>提高</a:t>
              </a:r>
              <a:r>
                <a:rPr lang="zh-CN" altLang="en-US" sz="2400" smtClean="0"/>
                <a:t>效率</a:t>
              </a:r>
              <a:r>
                <a:rPr lang="en-US" altLang="zh-CN" sz="2400" smtClean="0"/>
                <a:t>?</a:t>
              </a:r>
              <a:endParaRPr lang="zh-CN" altLang="en-US" sz="2400" smtClean="0"/>
            </a:p>
          </p:txBody>
        </p:sp>
        <p:sp>
          <p:nvSpPr>
            <p:cNvPr id="9" name="Text Box 10"/>
            <p:cNvSpPr txBox="1">
              <a:spLocks noChangeArrowheads="1"/>
            </p:cNvSpPr>
            <p:nvPr/>
          </p:nvSpPr>
          <p:spPr bwMode="gray">
            <a:xfrm>
              <a:off x="1276" y="1337"/>
              <a:ext cx="213" cy="291"/>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1</a:t>
              </a:r>
            </a:p>
          </p:txBody>
        </p:sp>
      </p:grpSp>
      <p:grpSp>
        <p:nvGrpSpPr>
          <p:cNvPr id="13" name="Group 11"/>
          <p:cNvGrpSpPr>
            <a:grpSpLocks/>
          </p:cNvGrpSpPr>
          <p:nvPr/>
        </p:nvGrpSpPr>
        <p:grpSpPr bwMode="auto">
          <a:xfrm>
            <a:off x="1828800" y="2200260"/>
            <a:ext cx="5410200" cy="665162"/>
            <a:chOff x="1152" y="1851"/>
            <a:chExt cx="3408" cy="419"/>
          </a:xfrm>
        </p:grpSpPr>
        <p:grpSp>
          <p:nvGrpSpPr>
            <p:cNvPr id="14" name="Group 12"/>
            <p:cNvGrpSpPr>
              <a:grpSpLocks/>
            </p:cNvGrpSpPr>
            <p:nvPr/>
          </p:nvGrpSpPr>
          <p:grpSpPr bwMode="auto">
            <a:xfrm>
              <a:off x="1152" y="1851"/>
              <a:ext cx="480" cy="419"/>
              <a:chOff x="3174" y="2656"/>
              <a:chExt cx="1549" cy="1351"/>
            </a:xfrm>
          </p:grpSpPr>
          <p:sp>
            <p:nvSpPr>
              <p:cNvPr id="18" name="AutoShape 13"/>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19" name="AutoShape 1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0" name="AutoShape 15"/>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p:spPr>
            <p:txBody>
              <a:bodyPr wrap="none" anchor="ctr"/>
              <a:lstStyle/>
              <a:p>
                <a:endParaRPr lang="zh-CN" altLang="en-US">
                  <a:ea typeface="宋体" charset="-122"/>
                </a:endParaRPr>
              </a:p>
            </p:txBody>
          </p:sp>
        </p:grpSp>
        <p:sp>
          <p:nvSpPr>
            <p:cNvPr id="15" name="Line 16"/>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16" name="Text Box 17"/>
            <p:cNvSpPr txBox="1">
              <a:spLocks noChangeArrowheads="1"/>
            </p:cNvSpPr>
            <p:nvPr/>
          </p:nvSpPr>
          <p:spPr bwMode="auto">
            <a:xfrm>
              <a:off x="1935" y="1899"/>
              <a:ext cx="2335" cy="291"/>
            </a:xfrm>
            <a:prstGeom prst="rect">
              <a:avLst/>
            </a:prstGeom>
            <a:noFill/>
            <a:ln w="9525" algn="ctr">
              <a:noFill/>
              <a:miter lim="800000"/>
              <a:headEnd/>
              <a:tailEnd/>
            </a:ln>
          </p:spPr>
          <p:txBody>
            <a:bodyPr wrap="none">
              <a:spAutoFit/>
            </a:bodyPr>
            <a:lstStyle/>
            <a:p>
              <a:pPr lvl="0"/>
              <a:r>
                <a:rPr lang="zh-CN" altLang="en-US" sz="2400" smtClean="0"/>
                <a:t>交易流程上如何</a:t>
              </a:r>
              <a:r>
                <a:rPr lang="zh-CN" altLang="en-US" sz="2400" smtClean="0"/>
                <a:t>提高</a:t>
              </a:r>
              <a:r>
                <a:rPr lang="zh-CN" altLang="en-US" sz="2400" smtClean="0"/>
                <a:t>效率</a:t>
              </a:r>
              <a:r>
                <a:rPr lang="en-US" altLang="zh-CN" sz="2400" smtClean="0"/>
                <a:t>?</a:t>
              </a:r>
              <a:endParaRPr lang="zh-CN" altLang="en-US" sz="2400" smtClean="0"/>
            </a:p>
          </p:txBody>
        </p:sp>
        <p:sp>
          <p:nvSpPr>
            <p:cNvPr id="17" name="Text Box 18"/>
            <p:cNvSpPr txBox="1">
              <a:spLocks noChangeArrowheads="1"/>
            </p:cNvSpPr>
            <p:nvPr/>
          </p:nvSpPr>
          <p:spPr bwMode="gray">
            <a:xfrm>
              <a:off x="1276" y="1913"/>
              <a:ext cx="223" cy="288"/>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2</a:t>
              </a:r>
            </a:p>
          </p:txBody>
        </p:sp>
      </p:grpSp>
      <p:grpSp>
        <p:nvGrpSpPr>
          <p:cNvPr id="21" name="Group 19"/>
          <p:cNvGrpSpPr>
            <a:grpSpLocks/>
          </p:cNvGrpSpPr>
          <p:nvPr/>
        </p:nvGrpSpPr>
        <p:grpSpPr bwMode="auto">
          <a:xfrm>
            <a:off x="1828800" y="3092435"/>
            <a:ext cx="5410200" cy="665162"/>
            <a:chOff x="1152" y="2413"/>
            <a:chExt cx="3408" cy="419"/>
          </a:xfrm>
        </p:grpSpPr>
        <p:grpSp>
          <p:nvGrpSpPr>
            <p:cNvPr id="22" name="Group 20"/>
            <p:cNvGrpSpPr>
              <a:grpSpLocks/>
            </p:cNvGrpSpPr>
            <p:nvPr/>
          </p:nvGrpSpPr>
          <p:grpSpPr bwMode="auto">
            <a:xfrm>
              <a:off x="1152" y="2413"/>
              <a:ext cx="480" cy="419"/>
              <a:chOff x="1110" y="2656"/>
              <a:chExt cx="1549" cy="1351"/>
            </a:xfrm>
          </p:grpSpPr>
          <p:sp>
            <p:nvSpPr>
              <p:cNvPr id="26" name="AutoShape 21"/>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27" name="AutoShape 22"/>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28" name="AutoShape 23"/>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endParaRPr lang="zh-CN" altLang="en-US">
                  <a:ea typeface="宋体" charset="-122"/>
                </a:endParaRPr>
              </a:p>
            </p:txBody>
          </p:sp>
        </p:grpSp>
        <p:sp>
          <p:nvSpPr>
            <p:cNvPr id="23" name="Line 24"/>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24" name="Text Box 25"/>
            <p:cNvSpPr txBox="1">
              <a:spLocks noChangeArrowheads="1"/>
            </p:cNvSpPr>
            <p:nvPr/>
          </p:nvSpPr>
          <p:spPr bwMode="auto">
            <a:xfrm>
              <a:off x="1935" y="2461"/>
              <a:ext cx="2335" cy="291"/>
            </a:xfrm>
            <a:prstGeom prst="rect">
              <a:avLst/>
            </a:prstGeom>
            <a:noFill/>
            <a:ln w="9525" algn="ctr">
              <a:noFill/>
              <a:miter lim="800000"/>
              <a:headEnd/>
              <a:tailEnd/>
            </a:ln>
          </p:spPr>
          <p:txBody>
            <a:bodyPr wrap="none">
              <a:spAutoFit/>
            </a:bodyPr>
            <a:lstStyle/>
            <a:p>
              <a:pPr lvl="0"/>
              <a:r>
                <a:rPr lang="zh-CN" altLang="en-US" sz="2400" smtClean="0"/>
                <a:t>操作方式上如何</a:t>
              </a:r>
              <a:r>
                <a:rPr lang="zh-CN" altLang="en-US" sz="2400" smtClean="0"/>
                <a:t>提高</a:t>
              </a:r>
              <a:r>
                <a:rPr lang="zh-CN" altLang="en-US" sz="2400" smtClean="0"/>
                <a:t>效率</a:t>
              </a:r>
              <a:r>
                <a:rPr lang="en-US" altLang="zh-CN" sz="2400" smtClean="0"/>
                <a:t>?</a:t>
              </a:r>
              <a:endParaRPr lang="zh-CN" altLang="en-US" sz="2400" smtClean="0"/>
            </a:p>
          </p:txBody>
        </p:sp>
        <p:sp>
          <p:nvSpPr>
            <p:cNvPr id="25" name="Text Box 26"/>
            <p:cNvSpPr txBox="1">
              <a:spLocks noChangeArrowheads="1"/>
            </p:cNvSpPr>
            <p:nvPr/>
          </p:nvSpPr>
          <p:spPr bwMode="gray">
            <a:xfrm>
              <a:off x="1276" y="2475"/>
              <a:ext cx="223" cy="288"/>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3</a:t>
              </a:r>
            </a:p>
          </p:txBody>
        </p:sp>
      </p:grpSp>
      <p:grpSp>
        <p:nvGrpSpPr>
          <p:cNvPr id="29" name="Group 27"/>
          <p:cNvGrpSpPr>
            <a:grpSpLocks/>
          </p:cNvGrpSpPr>
          <p:nvPr/>
        </p:nvGrpSpPr>
        <p:grpSpPr bwMode="auto">
          <a:xfrm>
            <a:off x="1828800" y="4006835"/>
            <a:ext cx="5410200" cy="665162"/>
            <a:chOff x="1152" y="2989"/>
            <a:chExt cx="3408" cy="419"/>
          </a:xfrm>
        </p:grpSpPr>
        <p:grpSp>
          <p:nvGrpSpPr>
            <p:cNvPr id="30" name="Group 28"/>
            <p:cNvGrpSpPr>
              <a:grpSpLocks/>
            </p:cNvGrpSpPr>
            <p:nvPr/>
          </p:nvGrpSpPr>
          <p:grpSpPr bwMode="auto">
            <a:xfrm>
              <a:off x="1152" y="2989"/>
              <a:ext cx="480" cy="419"/>
              <a:chOff x="3174" y="2656"/>
              <a:chExt cx="1549" cy="1351"/>
            </a:xfrm>
          </p:grpSpPr>
          <p:sp>
            <p:nvSpPr>
              <p:cNvPr id="34" name="AutoShape 29"/>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35" name="AutoShape 30"/>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36" name="AutoShape 31"/>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p:spPr>
            <p:txBody>
              <a:bodyPr wrap="none" anchor="ctr"/>
              <a:lstStyle/>
              <a:p>
                <a:endParaRPr lang="zh-CN" altLang="en-US">
                  <a:ea typeface="宋体" charset="-122"/>
                </a:endParaRPr>
              </a:p>
            </p:txBody>
          </p:sp>
        </p:grpSp>
        <p:sp>
          <p:nvSpPr>
            <p:cNvPr id="31" name="Line 32"/>
            <p:cNvSpPr>
              <a:spLocks noChangeShapeType="1"/>
            </p:cNvSpPr>
            <p:nvPr/>
          </p:nvSpPr>
          <p:spPr bwMode="auto">
            <a:xfrm>
              <a:off x="1536" y="3373"/>
              <a:ext cx="3024"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32" name="Text Box 33"/>
            <p:cNvSpPr txBox="1">
              <a:spLocks noChangeArrowheads="1"/>
            </p:cNvSpPr>
            <p:nvPr/>
          </p:nvSpPr>
          <p:spPr bwMode="auto">
            <a:xfrm>
              <a:off x="1935" y="3037"/>
              <a:ext cx="2335" cy="291"/>
            </a:xfrm>
            <a:prstGeom prst="rect">
              <a:avLst/>
            </a:prstGeom>
            <a:noFill/>
            <a:ln w="9525" algn="ctr">
              <a:noFill/>
              <a:miter lim="800000"/>
              <a:headEnd/>
              <a:tailEnd/>
            </a:ln>
          </p:spPr>
          <p:txBody>
            <a:bodyPr wrap="none">
              <a:spAutoFit/>
            </a:bodyPr>
            <a:lstStyle/>
            <a:p>
              <a:pPr lvl="0"/>
              <a:r>
                <a:rPr lang="zh-CN" altLang="en-US" sz="2400" smtClean="0"/>
                <a:t>采购流程上如何</a:t>
              </a:r>
              <a:r>
                <a:rPr lang="zh-CN" altLang="en-US" sz="2400" smtClean="0"/>
                <a:t>提高</a:t>
              </a:r>
              <a:r>
                <a:rPr lang="zh-CN" altLang="en-US" sz="2400" smtClean="0"/>
                <a:t>效率</a:t>
              </a:r>
              <a:r>
                <a:rPr lang="en-US" altLang="zh-CN" sz="2400" smtClean="0"/>
                <a:t>?</a:t>
              </a:r>
              <a:endParaRPr lang="zh-CN" altLang="en-US" sz="2400" smtClean="0"/>
            </a:p>
          </p:txBody>
        </p:sp>
        <p:sp>
          <p:nvSpPr>
            <p:cNvPr id="33" name="Text Box 34"/>
            <p:cNvSpPr txBox="1">
              <a:spLocks noChangeArrowheads="1"/>
            </p:cNvSpPr>
            <p:nvPr/>
          </p:nvSpPr>
          <p:spPr bwMode="gray">
            <a:xfrm>
              <a:off x="1276" y="3051"/>
              <a:ext cx="223" cy="288"/>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4</a:t>
              </a:r>
            </a:p>
          </p:txBody>
        </p:sp>
      </p:grpSp>
      <p:grpSp>
        <p:nvGrpSpPr>
          <p:cNvPr id="37" name="Group 19"/>
          <p:cNvGrpSpPr>
            <a:grpSpLocks/>
          </p:cNvGrpSpPr>
          <p:nvPr/>
        </p:nvGrpSpPr>
        <p:grpSpPr bwMode="auto">
          <a:xfrm>
            <a:off x="1829146" y="4849834"/>
            <a:ext cx="5410200" cy="665162"/>
            <a:chOff x="1152" y="2413"/>
            <a:chExt cx="3408" cy="419"/>
          </a:xfrm>
        </p:grpSpPr>
        <p:grpSp>
          <p:nvGrpSpPr>
            <p:cNvPr id="38" name="Group 20"/>
            <p:cNvGrpSpPr>
              <a:grpSpLocks/>
            </p:cNvGrpSpPr>
            <p:nvPr/>
          </p:nvGrpSpPr>
          <p:grpSpPr bwMode="auto">
            <a:xfrm>
              <a:off x="1152" y="2413"/>
              <a:ext cx="480" cy="419"/>
              <a:chOff x="1110" y="2656"/>
              <a:chExt cx="1549" cy="1351"/>
            </a:xfrm>
          </p:grpSpPr>
          <p:sp>
            <p:nvSpPr>
              <p:cNvPr id="42" name="AutoShape 21"/>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43" name="AutoShape 22"/>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44" name="AutoShape 23"/>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endParaRPr lang="zh-CN" altLang="en-US">
                  <a:ea typeface="宋体" charset="-122"/>
                </a:endParaRPr>
              </a:p>
            </p:txBody>
          </p:sp>
        </p:grpSp>
        <p:sp>
          <p:nvSpPr>
            <p:cNvPr id="39" name="Line 24"/>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40" name="Text Box 25"/>
            <p:cNvSpPr txBox="1">
              <a:spLocks noChangeArrowheads="1"/>
            </p:cNvSpPr>
            <p:nvPr/>
          </p:nvSpPr>
          <p:spPr bwMode="auto">
            <a:xfrm>
              <a:off x="1980" y="2461"/>
              <a:ext cx="2335" cy="291"/>
            </a:xfrm>
            <a:prstGeom prst="rect">
              <a:avLst/>
            </a:prstGeom>
            <a:noFill/>
            <a:ln w="9525" algn="ctr">
              <a:noFill/>
              <a:miter lim="800000"/>
              <a:headEnd/>
              <a:tailEnd/>
            </a:ln>
          </p:spPr>
          <p:txBody>
            <a:bodyPr wrap="none">
              <a:spAutoFit/>
            </a:bodyPr>
            <a:lstStyle/>
            <a:p>
              <a:pPr lvl="0"/>
              <a:r>
                <a:rPr lang="zh-CN" altLang="en-US" sz="2400" strike="dblStrike" smtClean="0"/>
                <a:t>物流方式</a:t>
              </a:r>
              <a:r>
                <a:rPr lang="zh-CN" altLang="en-US" sz="2400" strike="dblStrike" smtClean="0"/>
                <a:t>上如何</a:t>
              </a:r>
              <a:r>
                <a:rPr lang="zh-CN" altLang="en-US" sz="2400" strike="dblStrike" smtClean="0"/>
                <a:t>提高</a:t>
              </a:r>
              <a:r>
                <a:rPr lang="zh-CN" altLang="en-US" sz="2400" strike="dblStrike" smtClean="0"/>
                <a:t>效率</a:t>
              </a:r>
              <a:r>
                <a:rPr lang="en-US" altLang="zh-CN" sz="2400" strike="dblStrike" smtClean="0"/>
                <a:t>?</a:t>
              </a:r>
              <a:endParaRPr lang="zh-CN" altLang="en-US" sz="2400" strike="dblStrike" smtClean="0"/>
            </a:p>
          </p:txBody>
        </p:sp>
        <p:sp>
          <p:nvSpPr>
            <p:cNvPr id="41" name="Text Box 26"/>
            <p:cNvSpPr txBox="1">
              <a:spLocks noChangeArrowheads="1"/>
            </p:cNvSpPr>
            <p:nvPr/>
          </p:nvSpPr>
          <p:spPr bwMode="gray">
            <a:xfrm>
              <a:off x="1276" y="2475"/>
              <a:ext cx="213" cy="291"/>
            </a:xfrm>
            <a:prstGeom prst="rect">
              <a:avLst/>
            </a:prstGeom>
            <a:noFill/>
            <a:ln w="9525" algn="ctr">
              <a:noFill/>
              <a:miter lim="800000"/>
              <a:headEnd/>
              <a:tailEnd/>
            </a:ln>
          </p:spPr>
          <p:txBody>
            <a:bodyPr wrap="none">
              <a:spAutoFit/>
            </a:bodyPr>
            <a:lstStyle/>
            <a:p>
              <a:pPr algn="ctr" eaLnBrk="0" hangingPunct="0"/>
              <a:r>
                <a:rPr lang="en-US" altLang="zh-CN" sz="2400" b="1" smtClean="0">
                  <a:solidFill>
                    <a:schemeClr val="bg1"/>
                  </a:solidFill>
                  <a:ea typeface="宋体" charset="-122"/>
                </a:rPr>
                <a:t>5</a:t>
              </a:r>
              <a:endParaRPr lang="en-US" altLang="zh-CN" sz="2400" b="1">
                <a:solidFill>
                  <a:schemeClr val="bg1"/>
                </a:solidFill>
                <a:ea typeface="宋体" charset="-122"/>
              </a:endParaRPr>
            </a:p>
          </p:txBody>
        </p:sp>
      </p:grpSp>
      <p:grpSp>
        <p:nvGrpSpPr>
          <p:cNvPr id="45" name="Group 27"/>
          <p:cNvGrpSpPr>
            <a:grpSpLocks/>
          </p:cNvGrpSpPr>
          <p:nvPr/>
        </p:nvGrpSpPr>
        <p:grpSpPr bwMode="auto">
          <a:xfrm>
            <a:off x="1829146" y="5764234"/>
            <a:ext cx="5637213" cy="665162"/>
            <a:chOff x="1152" y="2989"/>
            <a:chExt cx="3551" cy="419"/>
          </a:xfrm>
        </p:grpSpPr>
        <p:grpSp>
          <p:nvGrpSpPr>
            <p:cNvPr id="46" name="Group 28"/>
            <p:cNvGrpSpPr>
              <a:grpSpLocks/>
            </p:cNvGrpSpPr>
            <p:nvPr/>
          </p:nvGrpSpPr>
          <p:grpSpPr bwMode="auto">
            <a:xfrm>
              <a:off x="1152" y="2989"/>
              <a:ext cx="480" cy="419"/>
              <a:chOff x="3174" y="2656"/>
              <a:chExt cx="1549" cy="1351"/>
            </a:xfrm>
          </p:grpSpPr>
          <p:sp>
            <p:nvSpPr>
              <p:cNvPr id="50" name="AutoShape 29"/>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ea typeface="宋体" charset="-122"/>
                </a:endParaRPr>
              </a:p>
            </p:txBody>
          </p:sp>
          <p:sp>
            <p:nvSpPr>
              <p:cNvPr id="51" name="AutoShape 30"/>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charset="-122"/>
                </a:endParaRPr>
              </a:p>
            </p:txBody>
          </p:sp>
          <p:sp>
            <p:nvSpPr>
              <p:cNvPr id="52" name="AutoShape 31"/>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p:spPr>
            <p:txBody>
              <a:bodyPr wrap="none" anchor="ctr"/>
              <a:lstStyle/>
              <a:p>
                <a:endParaRPr lang="zh-CN" altLang="en-US">
                  <a:ea typeface="宋体" charset="-122"/>
                </a:endParaRPr>
              </a:p>
            </p:txBody>
          </p:sp>
        </p:grpSp>
        <p:sp>
          <p:nvSpPr>
            <p:cNvPr id="47" name="Line 32"/>
            <p:cNvSpPr>
              <a:spLocks noChangeShapeType="1"/>
            </p:cNvSpPr>
            <p:nvPr/>
          </p:nvSpPr>
          <p:spPr bwMode="auto">
            <a:xfrm>
              <a:off x="1536" y="3373"/>
              <a:ext cx="3024" cy="0"/>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48" name="Text Box 33"/>
            <p:cNvSpPr txBox="1">
              <a:spLocks noChangeArrowheads="1"/>
            </p:cNvSpPr>
            <p:nvPr/>
          </p:nvSpPr>
          <p:spPr bwMode="auto">
            <a:xfrm>
              <a:off x="1980" y="3037"/>
              <a:ext cx="2723" cy="291"/>
            </a:xfrm>
            <a:prstGeom prst="rect">
              <a:avLst/>
            </a:prstGeom>
            <a:noFill/>
            <a:ln w="9525" algn="ctr">
              <a:noFill/>
              <a:miter lim="800000"/>
              <a:headEnd/>
              <a:tailEnd/>
            </a:ln>
          </p:spPr>
          <p:txBody>
            <a:bodyPr wrap="none">
              <a:spAutoFit/>
            </a:bodyPr>
            <a:lstStyle/>
            <a:p>
              <a:pPr lvl="0"/>
              <a:r>
                <a:rPr lang="zh-CN" altLang="en-US" sz="2400" strike="dblStrike" smtClean="0"/>
                <a:t>质检过程展示上如何</a:t>
              </a:r>
              <a:r>
                <a:rPr lang="zh-CN" altLang="en-US" sz="2400" strike="dblStrike" smtClean="0"/>
                <a:t>提高</a:t>
              </a:r>
              <a:r>
                <a:rPr lang="zh-CN" altLang="en-US" sz="2400" strike="dblStrike" smtClean="0"/>
                <a:t>效率</a:t>
              </a:r>
              <a:r>
                <a:rPr lang="en-US" altLang="zh-CN" sz="2400" strike="dblStrike" smtClean="0"/>
                <a:t>?</a:t>
              </a:r>
              <a:endParaRPr lang="zh-CN" altLang="en-US" sz="2400" strike="dblStrike" smtClean="0"/>
            </a:p>
          </p:txBody>
        </p:sp>
        <p:sp>
          <p:nvSpPr>
            <p:cNvPr id="49" name="Text Box 34"/>
            <p:cNvSpPr txBox="1">
              <a:spLocks noChangeArrowheads="1"/>
            </p:cNvSpPr>
            <p:nvPr/>
          </p:nvSpPr>
          <p:spPr bwMode="gray">
            <a:xfrm>
              <a:off x="1276" y="3051"/>
              <a:ext cx="213" cy="291"/>
            </a:xfrm>
            <a:prstGeom prst="rect">
              <a:avLst/>
            </a:prstGeom>
            <a:noFill/>
            <a:ln w="9525" algn="ctr">
              <a:noFill/>
              <a:miter lim="800000"/>
              <a:headEnd/>
              <a:tailEnd/>
            </a:ln>
          </p:spPr>
          <p:txBody>
            <a:bodyPr wrap="none">
              <a:spAutoFit/>
            </a:bodyPr>
            <a:lstStyle/>
            <a:p>
              <a:pPr algn="ctr" eaLnBrk="0" hangingPunct="0"/>
              <a:r>
                <a:rPr lang="en-US" altLang="zh-CN" sz="2400" b="1" smtClean="0">
                  <a:solidFill>
                    <a:schemeClr val="bg1"/>
                  </a:solidFill>
                  <a:ea typeface="宋体" charset="-122"/>
                </a:rPr>
                <a:t>6</a:t>
              </a:r>
              <a:endParaRPr lang="en-US" altLang="zh-CN" sz="2400" b="1">
                <a:solidFill>
                  <a:schemeClr val="bg1"/>
                </a:solidFill>
                <a:ea typeface="宋体" charset="-122"/>
              </a:endParaRPr>
            </a:p>
          </p:txBody>
        </p:sp>
      </p:grpSp>
      <p:sp>
        <p:nvSpPr>
          <p:cNvPr id="54"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sp>
        <p:nvSpPr>
          <p:cNvPr id="3" name="TextBox 2"/>
          <p:cNvSpPr txBox="1"/>
          <p:nvPr/>
        </p:nvSpPr>
        <p:spPr>
          <a:xfrm>
            <a:off x="357158" y="1071546"/>
            <a:ext cx="6000792" cy="1107996"/>
          </a:xfrm>
          <a:prstGeom prst="rect">
            <a:avLst/>
          </a:prstGeom>
          <a:noFill/>
        </p:spPr>
        <p:txBody>
          <a:bodyPr wrap="square" rtlCol="0">
            <a:spAutoFit/>
          </a:bodyPr>
          <a:lstStyle/>
          <a:p>
            <a:pPr lvl="0"/>
            <a:r>
              <a:rPr lang="en-US" altLang="zh-CN" b="1" smtClean="0"/>
              <a:t>1</a:t>
            </a:r>
            <a:r>
              <a:rPr lang="zh-CN" altLang="en-US" b="1" smtClean="0"/>
              <a:t>、信息</a:t>
            </a:r>
            <a:r>
              <a:rPr lang="zh-CN" altLang="en-US" b="1" smtClean="0"/>
              <a:t>展示上如何提高效率</a:t>
            </a:r>
            <a:r>
              <a:rPr lang="en-US" altLang="zh-CN" b="1" smtClean="0"/>
              <a:t>?</a:t>
            </a:r>
            <a:endParaRPr lang="zh-CN" altLang="en-US" b="1" smtClean="0"/>
          </a:p>
          <a:p>
            <a:endParaRPr lang="zh-CN" altLang="en-US" smtClean="0"/>
          </a:p>
          <a:p>
            <a:endParaRPr lang="zh-CN" altLang="en-US"/>
          </a:p>
        </p:txBody>
      </p:sp>
      <p:sp>
        <p:nvSpPr>
          <p:cNvPr id="4" name="TextBox 3"/>
          <p:cNvSpPr txBox="1"/>
          <p:nvPr/>
        </p:nvSpPr>
        <p:spPr>
          <a:xfrm>
            <a:off x="1000100" y="1785926"/>
            <a:ext cx="7715304" cy="4247317"/>
          </a:xfrm>
          <a:prstGeom prst="rect">
            <a:avLst/>
          </a:prstGeom>
          <a:noFill/>
        </p:spPr>
        <p:txBody>
          <a:bodyPr wrap="square" rtlCol="0">
            <a:spAutoFit/>
          </a:bodyPr>
          <a:lstStyle/>
          <a:p>
            <a:pPr marL="266700" indent="-266700">
              <a:lnSpc>
                <a:spcPct val="150000"/>
              </a:lnSpc>
              <a:buFont typeface="Wingdings" pitchFamily="2" charset="2"/>
              <a:buChar char="u"/>
            </a:pPr>
            <a:r>
              <a:rPr lang="zh-CN" altLang="en-US" sz="1800" smtClean="0"/>
              <a:t>可以</a:t>
            </a:r>
            <a:r>
              <a:rPr lang="zh-CN" altLang="en-US" sz="1800" smtClean="0"/>
              <a:t>由多台拥有内存</a:t>
            </a:r>
            <a:r>
              <a:rPr lang="zh-CN" altLang="en-US" sz="1800" smtClean="0"/>
              <a:t>的机器，构成</a:t>
            </a:r>
            <a:r>
              <a:rPr lang="zh-CN" altLang="en-US" sz="1800" smtClean="0"/>
              <a:t>一</a:t>
            </a:r>
            <a:r>
              <a:rPr lang="zh-CN" altLang="en-US" sz="1800" smtClean="0"/>
              <a:t>个很大的</a:t>
            </a:r>
            <a:r>
              <a:rPr lang="zh-CN" altLang="en-US" sz="1800" smtClean="0"/>
              <a:t>内存</a:t>
            </a:r>
            <a:r>
              <a:rPr lang="zh-CN" altLang="en-US" sz="1800" smtClean="0"/>
              <a:t>池</a:t>
            </a:r>
            <a:r>
              <a:rPr lang="zh-CN" altLang="en-US" sz="1800" smtClean="0"/>
              <a:t>，这样的</a:t>
            </a:r>
            <a:r>
              <a:rPr lang="zh-CN" altLang="en-US" sz="1800" smtClean="0"/>
              <a:t>内存</a:t>
            </a:r>
            <a:r>
              <a:rPr lang="zh-CN" altLang="en-US" sz="1800" smtClean="0"/>
              <a:t>池完全</a:t>
            </a:r>
            <a:r>
              <a:rPr lang="zh-CN" altLang="en-US" sz="1800" smtClean="0"/>
              <a:t>可以把大部分热点业务数据保存进去，由内存来阻挡大部分对数据库读的请求，对数据库释放可观的</a:t>
            </a:r>
            <a:r>
              <a:rPr lang="zh-CN" altLang="en-US" sz="1800" smtClean="0"/>
              <a:t>压力</a:t>
            </a:r>
            <a:r>
              <a:rPr lang="zh-CN" altLang="en-US" sz="1800" smtClean="0"/>
              <a:t>。</a:t>
            </a:r>
            <a:endParaRPr lang="en-US" altLang="zh-CN" sz="1800" smtClean="0"/>
          </a:p>
          <a:p>
            <a:pPr marL="266700" indent="-266700">
              <a:lnSpc>
                <a:spcPct val="150000"/>
              </a:lnSpc>
              <a:buFont typeface="Wingdings" pitchFamily="2" charset="2"/>
              <a:buChar char="u"/>
            </a:pPr>
            <a:r>
              <a:rPr lang="zh-CN" altLang="en-US" sz="1800" smtClean="0"/>
              <a:t>对于电子商务网站 需要存储和展示大量的图片，采用图片优化处理技术达到图片清晰和文件大小的最佳比例，采用单独服务器存储图片并相应连接请求。</a:t>
            </a:r>
            <a:endParaRPr lang="en-US" altLang="zh-CN" sz="1800" smtClean="0"/>
          </a:p>
          <a:p>
            <a:pPr marL="266700" indent="-266700">
              <a:lnSpc>
                <a:spcPct val="150000"/>
              </a:lnSpc>
              <a:buFont typeface="Wingdings" pitchFamily="2" charset="2"/>
              <a:buChar char="u"/>
            </a:pPr>
            <a:r>
              <a:rPr lang="zh-CN" altLang="en-US" sz="1800" smtClean="0"/>
              <a:t>网上物品展示采用符合互联网多级分类，对物品进行分类展示</a:t>
            </a:r>
            <a:endParaRPr lang="en-US" altLang="zh-CN" sz="1800" smtClean="0"/>
          </a:p>
          <a:p>
            <a:pPr marL="266700" indent="-266700">
              <a:lnSpc>
                <a:spcPct val="150000"/>
              </a:lnSpc>
              <a:buFont typeface="Wingdings" pitchFamily="2" charset="2"/>
              <a:buChar char="u"/>
            </a:pPr>
            <a:r>
              <a:rPr lang="zh-CN" altLang="en-US" sz="1800" smtClean="0"/>
              <a:t>采用关键词库方式进行商品搜索，对于关键词进行输入频率统计，并定期更新。</a:t>
            </a:r>
            <a:endParaRPr lang="en-US" altLang="zh-CN" sz="1800" smtClean="0"/>
          </a:p>
          <a:p>
            <a:pPr marL="266700" indent="-266700">
              <a:lnSpc>
                <a:spcPct val="150000"/>
              </a:lnSpc>
              <a:buFont typeface="Wingdings" pitchFamily="2" charset="2"/>
              <a:buChar char="u"/>
            </a:pPr>
            <a:endParaRPr lang="zh-CN" altLang="en-US" sz="1800" b="1"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sp>
        <p:nvSpPr>
          <p:cNvPr id="3" name="TextBox 2"/>
          <p:cNvSpPr txBox="1"/>
          <p:nvPr/>
        </p:nvSpPr>
        <p:spPr>
          <a:xfrm>
            <a:off x="357158" y="1071546"/>
            <a:ext cx="6786610" cy="769441"/>
          </a:xfrm>
          <a:prstGeom prst="rect">
            <a:avLst/>
          </a:prstGeom>
          <a:noFill/>
        </p:spPr>
        <p:txBody>
          <a:bodyPr wrap="square" rtlCol="0">
            <a:spAutoFit/>
          </a:bodyPr>
          <a:lstStyle/>
          <a:p>
            <a:r>
              <a:rPr lang="en-US" altLang="zh-CN" b="1" smtClean="0"/>
              <a:t>2</a:t>
            </a:r>
            <a:r>
              <a:rPr lang="zh-CN" altLang="en-US" b="1" smtClean="0"/>
              <a:t>、交易流程（包括采购流程）上</a:t>
            </a:r>
            <a:r>
              <a:rPr lang="zh-CN" altLang="en-US" b="1" smtClean="0"/>
              <a:t>如何提高效率</a:t>
            </a:r>
            <a:r>
              <a:rPr lang="en-US" altLang="zh-CN" sz="2000" smtClean="0"/>
              <a:t>?</a:t>
            </a:r>
            <a:endParaRPr lang="zh-CN" altLang="en-US" smtClean="0"/>
          </a:p>
          <a:p>
            <a:endParaRPr lang="zh-CN" altLang="en-US"/>
          </a:p>
        </p:txBody>
      </p:sp>
      <p:sp>
        <p:nvSpPr>
          <p:cNvPr id="6" name="TextBox 5"/>
          <p:cNvSpPr txBox="1"/>
          <p:nvPr/>
        </p:nvSpPr>
        <p:spPr>
          <a:xfrm>
            <a:off x="1000100" y="1785926"/>
            <a:ext cx="7500990" cy="3831818"/>
          </a:xfrm>
          <a:prstGeom prst="rect">
            <a:avLst/>
          </a:prstGeom>
          <a:noFill/>
        </p:spPr>
        <p:txBody>
          <a:bodyPr wrap="square" rtlCol="0">
            <a:spAutoFit/>
          </a:bodyPr>
          <a:lstStyle/>
          <a:p>
            <a:pPr marL="266700" indent="-266700">
              <a:lnSpc>
                <a:spcPct val="150000"/>
              </a:lnSpc>
              <a:buFont typeface="Wingdings" pitchFamily="2" charset="2"/>
              <a:buChar char="u"/>
            </a:pPr>
            <a:r>
              <a:rPr lang="zh-CN" altLang="en-US" sz="1800" smtClean="0"/>
              <a:t>对于高校采购方可以通过订单复制、收藏夹来快速生成订单，也可以通过购物车拣选物品生成订单。通过流程驱动，将单据进行内部审批，并通过流程进行监控供应商的相应情况</a:t>
            </a:r>
            <a:endParaRPr lang="en-US" altLang="zh-CN" sz="1800" smtClean="0"/>
          </a:p>
          <a:p>
            <a:pPr marL="266700" indent="-266700">
              <a:lnSpc>
                <a:spcPct val="150000"/>
              </a:lnSpc>
              <a:buFont typeface="Wingdings" pitchFamily="2" charset="2"/>
              <a:buChar char="u"/>
            </a:pPr>
            <a:r>
              <a:rPr lang="zh-CN" altLang="en-US" sz="1800" smtClean="0"/>
              <a:t>供应</a:t>
            </a:r>
            <a:r>
              <a:rPr lang="zh-CN" altLang="en-US" sz="1800" smtClean="0"/>
              <a:t>商在接到订单的同时可以通过短信或邮件的方式通知供应商处理订单。</a:t>
            </a:r>
            <a:endParaRPr lang="en-US" altLang="zh-CN" sz="1800" smtClean="0"/>
          </a:p>
          <a:p>
            <a:pPr marL="266700" indent="-266700">
              <a:lnSpc>
                <a:spcPct val="150000"/>
              </a:lnSpc>
              <a:buFont typeface="Wingdings" pitchFamily="2" charset="2"/>
              <a:buChar char="u"/>
            </a:pPr>
            <a:r>
              <a:rPr lang="zh-CN" altLang="en-US" sz="1800" smtClean="0"/>
              <a:t>整个采购流程通过流程驱动进行监控。</a:t>
            </a:r>
            <a:endParaRPr lang="en-US" altLang="zh-CN" sz="1800" smtClean="0"/>
          </a:p>
          <a:p>
            <a:pPr marL="266700" indent="-266700">
              <a:lnSpc>
                <a:spcPct val="150000"/>
              </a:lnSpc>
              <a:buFont typeface="Wingdings" pitchFamily="2" charset="2"/>
              <a:buChar char="u"/>
            </a:pPr>
            <a:endParaRPr lang="en-US" altLang="zh-CN" sz="1800" smtClean="0"/>
          </a:p>
          <a:p>
            <a:pPr marL="266700" indent="-266700">
              <a:lnSpc>
                <a:spcPct val="150000"/>
              </a:lnSpc>
              <a:buFont typeface="Wingdings" pitchFamily="2" charset="2"/>
              <a:buChar char="u"/>
            </a:pPr>
            <a:endParaRPr lang="en-US" altLang="zh-CN" sz="1800" smtClean="0"/>
          </a:p>
          <a:p>
            <a:pPr marL="266700" indent="-266700">
              <a:lnSpc>
                <a:spcPct val="150000"/>
              </a:lnSpc>
              <a:buFont typeface="Wingdings" pitchFamily="2" charset="2"/>
              <a:buChar char="u"/>
            </a:pPr>
            <a:endParaRPr lang="zh-CN" altLang="en-US" sz="180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sp>
        <p:nvSpPr>
          <p:cNvPr id="3" name="TextBox 2"/>
          <p:cNvSpPr txBox="1"/>
          <p:nvPr/>
        </p:nvSpPr>
        <p:spPr>
          <a:xfrm>
            <a:off x="357158" y="1071546"/>
            <a:ext cx="6000792" cy="1107996"/>
          </a:xfrm>
          <a:prstGeom prst="rect">
            <a:avLst/>
          </a:prstGeom>
          <a:noFill/>
        </p:spPr>
        <p:txBody>
          <a:bodyPr wrap="square" rtlCol="0">
            <a:spAutoFit/>
          </a:bodyPr>
          <a:lstStyle/>
          <a:p>
            <a:pPr lvl="0"/>
            <a:r>
              <a:rPr lang="en-US" altLang="zh-CN" b="1" smtClean="0"/>
              <a:t>3</a:t>
            </a:r>
            <a:r>
              <a:rPr lang="zh-CN" altLang="en-US" b="1" smtClean="0"/>
              <a:t>、操作方式上</a:t>
            </a:r>
            <a:r>
              <a:rPr lang="zh-CN" altLang="en-US" b="1" smtClean="0"/>
              <a:t>如何提高效率</a:t>
            </a:r>
            <a:r>
              <a:rPr lang="en-US" altLang="zh-CN" b="1" smtClean="0"/>
              <a:t>?</a:t>
            </a:r>
            <a:endParaRPr lang="zh-CN" altLang="en-US" b="1" smtClean="0"/>
          </a:p>
          <a:p>
            <a:endParaRPr lang="zh-CN" altLang="en-US" smtClean="0"/>
          </a:p>
          <a:p>
            <a:endParaRPr lang="zh-CN" altLang="en-US"/>
          </a:p>
        </p:txBody>
      </p:sp>
      <p:sp>
        <p:nvSpPr>
          <p:cNvPr id="4" name="TextBox 3"/>
          <p:cNvSpPr txBox="1"/>
          <p:nvPr/>
        </p:nvSpPr>
        <p:spPr>
          <a:xfrm>
            <a:off x="1000100" y="1785926"/>
            <a:ext cx="7500990" cy="455253"/>
          </a:xfrm>
          <a:prstGeom prst="rect">
            <a:avLst/>
          </a:prstGeom>
          <a:noFill/>
        </p:spPr>
        <p:txBody>
          <a:bodyPr wrap="square" rtlCol="0">
            <a:spAutoFit/>
          </a:bodyPr>
          <a:lstStyle/>
          <a:p>
            <a:pPr marL="266700" indent="-266700">
              <a:lnSpc>
                <a:spcPct val="150000"/>
              </a:lnSpc>
              <a:buFont typeface="Wingdings" pitchFamily="2" charset="2"/>
              <a:buChar char="u"/>
            </a:pPr>
            <a:r>
              <a:rPr lang="zh-CN" altLang="en-US" sz="1800" smtClean="0"/>
              <a:t>系统</a:t>
            </a:r>
            <a:r>
              <a:rPr lang="zh-CN" altLang="en-US" sz="1800" smtClean="0"/>
              <a:t>使用</a:t>
            </a:r>
            <a:r>
              <a:rPr lang="zh-CN" altLang="en-US" sz="1800" b="1" smtClean="0"/>
              <a:t>。</a:t>
            </a:r>
            <a:endParaRPr lang="zh-CN" altLang="en-US" sz="1800" b="1" smtClean="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二</a:t>
            </a:r>
            <a:r>
              <a:rPr lang="zh-CN" altLang="en-US" sz="2700" b="1" smtClean="0">
                <a:latin typeface="宋体" charset="-122"/>
              </a:rPr>
              <a:t>、农校对接电子商务系统解决方案</a:t>
            </a:r>
            <a:endParaRPr lang="zh-CN" altLang="en-US" sz="1900" b="1">
              <a:latin typeface="宋体" charset="-122"/>
            </a:endParaRPr>
          </a:p>
        </p:txBody>
      </p:sp>
      <p:sp>
        <p:nvSpPr>
          <p:cNvPr id="3" name="TextBox 2"/>
          <p:cNvSpPr txBox="1"/>
          <p:nvPr/>
        </p:nvSpPr>
        <p:spPr>
          <a:xfrm>
            <a:off x="357158" y="1071546"/>
            <a:ext cx="6000792" cy="1107996"/>
          </a:xfrm>
          <a:prstGeom prst="rect">
            <a:avLst/>
          </a:prstGeom>
          <a:noFill/>
        </p:spPr>
        <p:txBody>
          <a:bodyPr wrap="square" rtlCol="0">
            <a:spAutoFit/>
          </a:bodyPr>
          <a:lstStyle/>
          <a:p>
            <a:pPr lvl="0"/>
            <a:r>
              <a:rPr lang="en-US" altLang="zh-CN" b="1" smtClean="0"/>
              <a:t>4</a:t>
            </a:r>
            <a:r>
              <a:rPr lang="zh-CN" altLang="en-US" b="1" smtClean="0"/>
              <a:t>、采购流程上</a:t>
            </a:r>
            <a:r>
              <a:rPr lang="zh-CN" altLang="en-US" b="1" smtClean="0"/>
              <a:t>如何提高效率</a:t>
            </a:r>
            <a:r>
              <a:rPr lang="en-US" altLang="zh-CN" b="1" smtClean="0"/>
              <a:t>?</a:t>
            </a:r>
            <a:endParaRPr lang="zh-CN" altLang="en-US" b="1" smtClean="0"/>
          </a:p>
          <a:p>
            <a:endParaRPr lang="zh-CN" altLang="en-US" smtClean="0"/>
          </a:p>
          <a:p>
            <a:endParaRPr lang="zh-CN" altLang="en-US"/>
          </a:p>
        </p:txBody>
      </p:sp>
      <p:sp>
        <p:nvSpPr>
          <p:cNvPr id="6" name="TextBox 5"/>
          <p:cNvSpPr txBox="1"/>
          <p:nvPr/>
        </p:nvSpPr>
        <p:spPr>
          <a:xfrm>
            <a:off x="1000100" y="1785926"/>
            <a:ext cx="7500990" cy="3831818"/>
          </a:xfrm>
          <a:prstGeom prst="rect">
            <a:avLst/>
          </a:prstGeom>
          <a:noFill/>
        </p:spPr>
        <p:txBody>
          <a:bodyPr wrap="square" rtlCol="0">
            <a:spAutoFit/>
          </a:bodyPr>
          <a:lstStyle/>
          <a:p>
            <a:pPr marL="266700" indent="-266700">
              <a:lnSpc>
                <a:spcPct val="150000"/>
              </a:lnSpc>
              <a:buFont typeface="Wingdings" pitchFamily="2" charset="2"/>
              <a:buChar char="u"/>
            </a:pPr>
            <a:r>
              <a:rPr lang="zh-CN" altLang="en-US" sz="1800" smtClean="0"/>
              <a:t>对于高校采购方可以通过订单复制、收藏夹来快速生成订单，也可以通过购物车拣选物品生成订单。通过流程驱动，将单据进行内部审批，并通过流程进行监控供应商的相应情况</a:t>
            </a:r>
            <a:endParaRPr lang="en-US" altLang="zh-CN" sz="1800" smtClean="0"/>
          </a:p>
          <a:p>
            <a:pPr marL="266700" indent="-266700">
              <a:lnSpc>
                <a:spcPct val="150000"/>
              </a:lnSpc>
              <a:buFont typeface="Wingdings" pitchFamily="2" charset="2"/>
              <a:buChar char="u"/>
            </a:pPr>
            <a:r>
              <a:rPr lang="zh-CN" altLang="en-US" sz="1800" smtClean="0"/>
              <a:t>供应</a:t>
            </a:r>
            <a:r>
              <a:rPr lang="zh-CN" altLang="en-US" sz="1800" smtClean="0"/>
              <a:t>商在接到订单的同时可以通过短信或邮件的方式通知供应商处理订单。</a:t>
            </a:r>
            <a:endParaRPr lang="en-US" altLang="zh-CN" sz="1800" smtClean="0"/>
          </a:p>
          <a:p>
            <a:pPr marL="266700" indent="-266700">
              <a:lnSpc>
                <a:spcPct val="150000"/>
              </a:lnSpc>
              <a:buFont typeface="Wingdings" pitchFamily="2" charset="2"/>
              <a:buChar char="u"/>
            </a:pPr>
            <a:r>
              <a:rPr lang="zh-CN" altLang="en-US" sz="1800" smtClean="0"/>
              <a:t>整个采购流程通过流程驱动进行监控。</a:t>
            </a:r>
            <a:endParaRPr lang="en-US" altLang="zh-CN" sz="1800" smtClean="0"/>
          </a:p>
          <a:p>
            <a:pPr marL="266700" indent="-266700">
              <a:lnSpc>
                <a:spcPct val="150000"/>
              </a:lnSpc>
              <a:buFont typeface="Wingdings" pitchFamily="2" charset="2"/>
              <a:buChar char="u"/>
            </a:pPr>
            <a:endParaRPr lang="en-US" altLang="zh-CN" sz="1800" smtClean="0"/>
          </a:p>
          <a:p>
            <a:pPr marL="266700" indent="-266700">
              <a:lnSpc>
                <a:spcPct val="150000"/>
              </a:lnSpc>
              <a:buFont typeface="Wingdings" pitchFamily="2" charset="2"/>
              <a:buChar char="u"/>
            </a:pPr>
            <a:endParaRPr lang="en-US" altLang="zh-CN" sz="1800" smtClean="0"/>
          </a:p>
          <a:p>
            <a:pPr marL="266700" indent="-266700">
              <a:lnSpc>
                <a:spcPct val="150000"/>
              </a:lnSpc>
              <a:buFont typeface="Wingdings" pitchFamily="2" charset="2"/>
              <a:buChar char="u"/>
            </a:pPr>
            <a:endParaRPr lang="zh-CN" altLang="en-US" sz="180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2"/>
          <p:cNvSpPr>
            <a:spLocks noChangeArrowheads="1"/>
          </p:cNvSpPr>
          <p:nvPr/>
        </p:nvSpPr>
        <p:spPr bwMode="gray">
          <a:xfrm>
            <a:off x="2085975" y="1576388"/>
            <a:ext cx="5473700" cy="360362"/>
          </a:xfrm>
          <a:prstGeom prst="roundRect">
            <a:avLst>
              <a:gd name="adj" fmla="val 16667"/>
            </a:avLst>
          </a:prstGeom>
          <a:gradFill rotWithShape="1">
            <a:gsLst>
              <a:gs pos="0">
                <a:schemeClr val="hlink">
                  <a:gamma/>
                  <a:shade val="46275"/>
                  <a:invGamma/>
                </a:schemeClr>
              </a:gs>
              <a:gs pos="100000">
                <a:schemeClr val="hlink"/>
              </a:gs>
            </a:gsLst>
            <a:lin ang="0" scaled="1"/>
          </a:gradFill>
          <a:ln w="9525">
            <a:noFill/>
            <a:round/>
            <a:headEnd/>
            <a:tailEnd/>
          </a:ln>
          <a:effectLst/>
        </p:spPr>
        <p:txBody>
          <a:bodyPr wrap="none" anchor="ctr"/>
          <a:lstStyle/>
          <a:p>
            <a:endParaRPr lang="zh-CN" altLang="en-US" sz="1800"/>
          </a:p>
        </p:txBody>
      </p:sp>
      <p:sp>
        <p:nvSpPr>
          <p:cNvPr id="61443" name="AutoShape 3"/>
          <p:cNvSpPr>
            <a:spLocks noChangeArrowheads="1"/>
          </p:cNvSpPr>
          <p:nvPr/>
        </p:nvSpPr>
        <p:spPr bwMode="gray">
          <a:xfrm>
            <a:off x="2100263" y="3370263"/>
            <a:ext cx="5473700" cy="360362"/>
          </a:xfrm>
          <a:prstGeom prst="roundRect">
            <a:avLst>
              <a:gd name="adj" fmla="val 16667"/>
            </a:avLst>
          </a:prstGeom>
          <a:gradFill rotWithShape="1">
            <a:gsLst>
              <a:gs pos="0">
                <a:schemeClr val="accent1">
                  <a:gamma/>
                  <a:shade val="46275"/>
                  <a:invGamma/>
                </a:schemeClr>
              </a:gs>
              <a:gs pos="100000">
                <a:schemeClr val="accent1"/>
              </a:gs>
            </a:gsLst>
            <a:lin ang="0" scaled="1"/>
          </a:gradFill>
          <a:ln w="9525">
            <a:noFill/>
            <a:round/>
            <a:headEnd/>
            <a:tailEnd/>
          </a:ln>
          <a:effectLst/>
        </p:spPr>
        <p:txBody>
          <a:bodyPr wrap="none" anchor="ctr"/>
          <a:lstStyle/>
          <a:p>
            <a:endParaRPr lang="zh-CN" altLang="en-US" sz="1800"/>
          </a:p>
        </p:txBody>
      </p:sp>
      <p:sp>
        <p:nvSpPr>
          <p:cNvPr id="89094" name="Rectangle 6"/>
          <p:cNvSpPr>
            <a:spLocks noGrp="1" noChangeArrowheads="1"/>
          </p:cNvSpPr>
          <p:nvPr>
            <p:ph type="title" idx="4294967295"/>
          </p:nvPr>
        </p:nvSpPr>
        <p:spPr bwMode="black">
          <a:xfrm>
            <a:off x="395288" y="260350"/>
            <a:ext cx="8207375" cy="609600"/>
          </a:xfrm>
        </p:spPr>
        <p:txBody>
          <a:bodyPr/>
          <a:lstStyle/>
          <a:p>
            <a:pPr algn="ctr" eaLnBrk="1" hangingPunct="1"/>
            <a:r>
              <a:rPr lang="zh-CN" altLang="en-US" smtClean="0">
                <a:latin typeface="Verdana" pitchFamily="34" charset="0"/>
                <a:ea typeface="宋体" charset="-122"/>
              </a:rPr>
              <a:t>目　　录</a:t>
            </a:r>
          </a:p>
        </p:txBody>
      </p:sp>
      <p:sp>
        <p:nvSpPr>
          <p:cNvPr id="89095" name="AutoShape 7"/>
          <p:cNvSpPr>
            <a:spLocks noChangeArrowheads="1"/>
          </p:cNvSpPr>
          <p:nvPr/>
        </p:nvSpPr>
        <p:spPr bwMode="gray">
          <a:xfrm>
            <a:off x="2397125" y="1516063"/>
            <a:ext cx="5919788" cy="46672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农校对接电子商务的运营模式</a:t>
            </a:r>
            <a:endParaRPr lang="en-US" altLang="zh-CN" sz="1800" b="1">
              <a:solidFill>
                <a:schemeClr val="bg1"/>
              </a:solidFill>
            </a:endParaRPr>
          </a:p>
        </p:txBody>
      </p:sp>
      <p:sp>
        <p:nvSpPr>
          <p:cNvPr id="89096" name="AutoShape 8"/>
          <p:cNvSpPr>
            <a:spLocks noChangeArrowheads="1"/>
          </p:cNvSpPr>
          <p:nvPr/>
        </p:nvSpPr>
        <p:spPr bwMode="gray">
          <a:xfrm>
            <a:off x="2417763" y="3284538"/>
            <a:ext cx="6186487" cy="48577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系统架构及运行环境</a:t>
            </a:r>
            <a:endParaRPr lang="en-US" altLang="zh-CN" sz="1800" b="1">
              <a:solidFill>
                <a:schemeClr val="bg1"/>
              </a:solidFill>
            </a:endParaRPr>
          </a:p>
        </p:txBody>
      </p:sp>
      <p:sp>
        <p:nvSpPr>
          <p:cNvPr id="89097" name="AutoShape 9"/>
          <p:cNvSpPr>
            <a:spLocks noChangeArrowheads="1"/>
          </p:cNvSpPr>
          <p:nvPr/>
        </p:nvSpPr>
        <p:spPr bwMode="gray">
          <a:xfrm>
            <a:off x="2408238" y="4162425"/>
            <a:ext cx="6340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项目实施及售后服务</a:t>
            </a:r>
            <a:endParaRPr lang="zh-CN" altLang="en-US" sz="1800" b="1">
              <a:solidFill>
                <a:schemeClr val="bg1"/>
              </a:solidFill>
            </a:endParaRPr>
          </a:p>
        </p:txBody>
      </p:sp>
      <p:sp>
        <p:nvSpPr>
          <p:cNvPr id="89098" name="AutoShape 10"/>
          <p:cNvSpPr>
            <a:spLocks noChangeArrowheads="1"/>
          </p:cNvSpPr>
          <p:nvPr/>
        </p:nvSpPr>
        <p:spPr bwMode="gray">
          <a:xfrm>
            <a:off x="2484438" y="5033963"/>
            <a:ext cx="5832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供应商（分销）管理系统简介</a:t>
            </a:r>
            <a:endParaRPr lang="zh-CN" altLang="en-US" sz="1800" b="1">
              <a:solidFill>
                <a:schemeClr val="bg1"/>
              </a:solidFill>
            </a:endParaRPr>
          </a:p>
        </p:txBody>
      </p:sp>
      <p:sp>
        <p:nvSpPr>
          <p:cNvPr id="61451" name="AutoShape 11"/>
          <p:cNvSpPr>
            <a:spLocks noChangeArrowheads="1"/>
          </p:cNvSpPr>
          <p:nvPr/>
        </p:nvSpPr>
        <p:spPr bwMode="gray">
          <a:xfrm>
            <a:off x="1646238" y="1376363"/>
            <a:ext cx="685800" cy="685800"/>
          </a:xfrm>
          <a:prstGeom prst="diamond">
            <a:avLst/>
          </a:prstGeom>
          <a:solidFill>
            <a:schemeClr val="hlink"/>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ko-KR" sz="2400" b="1">
                <a:solidFill>
                  <a:schemeClr val="bg1"/>
                </a:solidFill>
                <a:latin typeface="Arial" charset="0"/>
                <a:ea typeface="굴림" pitchFamily="34" charset="-127"/>
              </a:rPr>
              <a:t>1</a:t>
            </a:r>
          </a:p>
        </p:txBody>
      </p:sp>
      <p:sp>
        <p:nvSpPr>
          <p:cNvPr id="61452" name="AutoShape 12"/>
          <p:cNvSpPr>
            <a:spLocks noChangeArrowheads="1"/>
          </p:cNvSpPr>
          <p:nvPr/>
        </p:nvSpPr>
        <p:spPr bwMode="gray">
          <a:xfrm>
            <a:off x="1646238" y="3151188"/>
            <a:ext cx="685800" cy="685800"/>
          </a:xfrm>
          <a:prstGeom prst="diamond">
            <a:avLst/>
          </a:prstGeom>
          <a:solidFill>
            <a:schemeClr val="accent1"/>
          </a:solidFill>
          <a:ln w="38100">
            <a:solidFill>
              <a:srgbClr val="FF3300"/>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rgbClr val="FF0000"/>
                </a:solidFill>
                <a:latin typeface="Arial" charset="0"/>
                <a:ea typeface="굴림" pitchFamily="34" charset="-127"/>
              </a:rPr>
              <a:t>3</a:t>
            </a:r>
          </a:p>
        </p:txBody>
      </p:sp>
      <p:sp>
        <p:nvSpPr>
          <p:cNvPr id="2" name="AutoShape 3"/>
          <p:cNvSpPr>
            <a:spLocks noChangeArrowheads="1"/>
          </p:cNvSpPr>
          <p:nvPr/>
        </p:nvSpPr>
        <p:spPr bwMode="gray">
          <a:xfrm>
            <a:off x="2051050" y="2493963"/>
            <a:ext cx="5473700" cy="360362"/>
          </a:xfrm>
          <a:prstGeom prst="roundRect">
            <a:avLst>
              <a:gd name="adj" fmla="val 16667"/>
            </a:avLst>
          </a:prstGeom>
          <a:solidFill>
            <a:srgbClr val="0066FF"/>
          </a:solidFill>
          <a:ln w="9525">
            <a:noFill/>
            <a:round/>
            <a:headEnd/>
            <a:tailEnd/>
          </a:ln>
        </p:spPr>
        <p:txBody>
          <a:bodyPr wrap="none" anchor="ctr"/>
          <a:lstStyle/>
          <a:p>
            <a:endParaRPr lang="zh-CN" altLang="en-US" sz="1800"/>
          </a:p>
        </p:txBody>
      </p:sp>
      <p:sp>
        <p:nvSpPr>
          <p:cNvPr id="89104" name="AutoShape 8"/>
          <p:cNvSpPr>
            <a:spLocks noChangeArrowheads="1"/>
          </p:cNvSpPr>
          <p:nvPr/>
        </p:nvSpPr>
        <p:spPr bwMode="gray">
          <a:xfrm>
            <a:off x="2419350" y="2463800"/>
            <a:ext cx="5897563" cy="46672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农校对接电子商务系统解决方案</a:t>
            </a:r>
            <a:endParaRPr lang="en-US" altLang="zh-CN" sz="1800" b="1">
              <a:solidFill>
                <a:schemeClr val="bg1"/>
              </a:solidFill>
            </a:endParaRPr>
          </a:p>
        </p:txBody>
      </p:sp>
      <p:sp>
        <p:nvSpPr>
          <p:cNvPr id="3" name="AutoShape 12"/>
          <p:cNvSpPr>
            <a:spLocks noChangeArrowheads="1"/>
          </p:cNvSpPr>
          <p:nvPr/>
        </p:nvSpPr>
        <p:spPr bwMode="gray">
          <a:xfrm>
            <a:off x="1647825" y="2311400"/>
            <a:ext cx="685800" cy="685800"/>
          </a:xfrm>
          <a:prstGeom prst="diamond">
            <a:avLst/>
          </a:prstGeom>
          <a:solidFill>
            <a:srgbClr val="0066FF"/>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ko-KR" sz="2400" b="1">
                <a:solidFill>
                  <a:schemeClr val="bg1"/>
                </a:solidFill>
                <a:latin typeface="Arial" charset="0"/>
                <a:ea typeface="굴림" pitchFamily="34" charset="-127"/>
              </a:rPr>
              <a:t>2</a:t>
            </a:r>
          </a:p>
        </p:txBody>
      </p:sp>
      <p:sp>
        <p:nvSpPr>
          <p:cNvPr id="18" name="AutoShape 4"/>
          <p:cNvSpPr>
            <a:spLocks noChangeArrowheads="1"/>
          </p:cNvSpPr>
          <p:nvPr/>
        </p:nvSpPr>
        <p:spPr bwMode="gray">
          <a:xfrm>
            <a:off x="2085975" y="4221163"/>
            <a:ext cx="5473700" cy="360362"/>
          </a:xfrm>
          <a:prstGeom prst="roundRect">
            <a:avLst>
              <a:gd name="adj" fmla="val 16667"/>
            </a:avLst>
          </a:prstGeom>
          <a:gradFill rotWithShape="1">
            <a:gsLst>
              <a:gs pos="0">
                <a:schemeClr val="accent2">
                  <a:gamma/>
                  <a:shade val="46275"/>
                  <a:invGamma/>
                </a:schemeClr>
              </a:gs>
              <a:gs pos="100000">
                <a:schemeClr val="accent2"/>
              </a:gs>
            </a:gsLst>
            <a:lin ang="0" scaled="1"/>
          </a:gradFill>
          <a:ln w="9525">
            <a:noFill/>
            <a:round/>
            <a:headEnd/>
            <a:tailEnd/>
          </a:ln>
          <a:effectLst/>
        </p:spPr>
        <p:txBody>
          <a:bodyPr wrap="none" anchor="ctr"/>
          <a:lstStyle/>
          <a:p>
            <a:endParaRPr lang="zh-CN" altLang="en-US" sz="1800"/>
          </a:p>
        </p:txBody>
      </p:sp>
      <p:sp>
        <p:nvSpPr>
          <p:cNvPr id="19" name="AutoShape 5"/>
          <p:cNvSpPr>
            <a:spLocks noChangeArrowheads="1"/>
          </p:cNvSpPr>
          <p:nvPr/>
        </p:nvSpPr>
        <p:spPr bwMode="gray">
          <a:xfrm>
            <a:off x="2085975" y="5099050"/>
            <a:ext cx="5473700" cy="360363"/>
          </a:xfrm>
          <a:prstGeom prst="roundRect">
            <a:avLst>
              <a:gd name="adj" fmla="val 16667"/>
            </a:avLst>
          </a:prstGeom>
          <a:gradFill rotWithShape="1">
            <a:gsLst>
              <a:gs pos="0">
                <a:schemeClr val="folHlink">
                  <a:gamma/>
                  <a:shade val="46275"/>
                  <a:invGamma/>
                </a:schemeClr>
              </a:gs>
              <a:gs pos="100000">
                <a:schemeClr val="folHlink"/>
              </a:gs>
            </a:gsLst>
            <a:lin ang="0" scaled="1"/>
          </a:gradFill>
          <a:ln w="9525">
            <a:noFill/>
            <a:round/>
            <a:headEnd/>
            <a:tailEnd/>
          </a:ln>
          <a:effectLst/>
        </p:spPr>
        <p:txBody>
          <a:bodyPr wrap="none" anchor="ctr"/>
          <a:lstStyle/>
          <a:p>
            <a:endParaRPr lang="zh-CN" altLang="en-US" sz="1800"/>
          </a:p>
        </p:txBody>
      </p:sp>
      <p:sp>
        <p:nvSpPr>
          <p:cNvPr id="20" name="AutoShape 9"/>
          <p:cNvSpPr>
            <a:spLocks noChangeArrowheads="1"/>
          </p:cNvSpPr>
          <p:nvPr/>
        </p:nvSpPr>
        <p:spPr bwMode="gray">
          <a:xfrm>
            <a:off x="2408238" y="4162425"/>
            <a:ext cx="6340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资金与支付管理系统</a:t>
            </a:r>
            <a:endParaRPr lang="zh-CN" altLang="en-US" sz="1800" b="1">
              <a:solidFill>
                <a:schemeClr val="bg1"/>
              </a:solidFill>
            </a:endParaRPr>
          </a:p>
        </p:txBody>
      </p:sp>
      <p:sp>
        <p:nvSpPr>
          <p:cNvPr id="21" name="AutoShape 10"/>
          <p:cNvSpPr>
            <a:spLocks noChangeArrowheads="1"/>
          </p:cNvSpPr>
          <p:nvPr/>
        </p:nvSpPr>
        <p:spPr bwMode="gray">
          <a:xfrm>
            <a:off x="2484438" y="5033963"/>
            <a:ext cx="5832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供应商（分销）管理系统</a:t>
            </a:r>
            <a:endParaRPr lang="zh-CN" altLang="en-US" sz="1800" b="1">
              <a:solidFill>
                <a:schemeClr val="bg1"/>
              </a:solidFill>
            </a:endParaRPr>
          </a:p>
        </p:txBody>
      </p:sp>
      <p:sp>
        <p:nvSpPr>
          <p:cNvPr id="22" name="AutoShape 13"/>
          <p:cNvSpPr>
            <a:spLocks noChangeArrowheads="1"/>
          </p:cNvSpPr>
          <p:nvPr/>
        </p:nvSpPr>
        <p:spPr bwMode="gray">
          <a:xfrm>
            <a:off x="1646238" y="4065588"/>
            <a:ext cx="685800" cy="685800"/>
          </a:xfrm>
          <a:prstGeom prst="diamond">
            <a:avLst/>
          </a:prstGeom>
          <a:solidFill>
            <a:schemeClr val="accent2"/>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chemeClr val="bg1"/>
                </a:solidFill>
                <a:latin typeface="Arial" charset="0"/>
                <a:ea typeface="굴림" pitchFamily="34" charset="-127"/>
              </a:rPr>
              <a:t>4</a:t>
            </a:r>
            <a:endParaRPr lang="en-US" altLang="ko-KR" sz="2400" b="1">
              <a:solidFill>
                <a:schemeClr val="bg1"/>
              </a:solidFill>
              <a:latin typeface="Arial" charset="0"/>
              <a:ea typeface="굴림" pitchFamily="34" charset="-127"/>
            </a:endParaRPr>
          </a:p>
        </p:txBody>
      </p:sp>
      <p:sp>
        <p:nvSpPr>
          <p:cNvPr id="23" name="AutoShape 14"/>
          <p:cNvSpPr>
            <a:spLocks noChangeArrowheads="1"/>
          </p:cNvSpPr>
          <p:nvPr/>
        </p:nvSpPr>
        <p:spPr bwMode="gray">
          <a:xfrm>
            <a:off x="1646238" y="4903788"/>
            <a:ext cx="685800" cy="685800"/>
          </a:xfrm>
          <a:prstGeom prst="diamond">
            <a:avLst/>
          </a:prstGeom>
          <a:solidFill>
            <a:schemeClr val="folHlink"/>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rgbClr val="FFFFFF"/>
                </a:solidFill>
                <a:latin typeface="Arial" charset="0"/>
                <a:ea typeface="굴림" pitchFamily="34" charset="-127"/>
              </a:rPr>
              <a:t>5</a:t>
            </a:r>
            <a:endParaRPr lang="en-US" altLang="ko-KR" sz="2400" b="1">
              <a:solidFill>
                <a:srgbClr val="FFFFFF"/>
              </a:solidFill>
              <a:latin typeface="Arial" charset="0"/>
              <a:ea typeface="굴림" pitchFamily="34" charset="-127"/>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smtClean="0">
                <a:latin typeface="宋体" charset="-122"/>
              </a:rPr>
              <a:t>三、系统架构及运行环境</a:t>
            </a:r>
            <a:endParaRPr lang="zh-CN" altLang="en-US" sz="1900" b="1">
              <a:latin typeface="宋体" charset="-122"/>
            </a:endParaRPr>
          </a:p>
        </p:txBody>
      </p:sp>
      <p:sp>
        <p:nvSpPr>
          <p:cNvPr id="6" name="TextBox 5"/>
          <p:cNvSpPr txBox="1"/>
          <p:nvPr/>
        </p:nvSpPr>
        <p:spPr>
          <a:xfrm>
            <a:off x="357158" y="1071546"/>
            <a:ext cx="3357586" cy="769441"/>
          </a:xfrm>
          <a:prstGeom prst="rect">
            <a:avLst/>
          </a:prstGeom>
          <a:noFill/>
        </p:spPr>
        <p:txBody>
          <a:bodyPr wrap="square" rtlCol="0">
            <a:spAutoFit/>
          </a:bodyPr>
          <a:lstStyle/>
          <a:p>
            <a:r>
              <a:rPr lang="zh-CN" altLang="en-US" b="1" smtClean="0"/>
              <a:t>系统性能估算：</a:t>
            </a:r>
            <a:endParaRPr lang="zh-CN" altLang="en-US" smtClean="0"/>
          </a:p>
          <a:p>
            <a:endParaRPr lang="zh-CN" altLang="en-US"/>
          </a:p>
        </p:txBody>
      </p:sp>
      <p:sp>
        <p:nvSpPr>
          <p:cNvPr id="8" name="TextBox 7"/>
          <p:cNvSpPr txBox="1"/>
          <p:nvPr/>
        </p:nvSpPr>
        <p:spPr>
          <a:xfrm>
            <a:off x="1000100" y="1785926"/>
            <a:ext cx="7500990" cy="4662815"/>
          </a:xfrm>
          <a:prstGeom prst="rect">
            <a:avLst/>
          </a:prstGeom>
          <a:noFill/>
        </p:spPr>
        <p:txBody>
          <a:bodyPr wrap="square" rtlCol="0">
            <a:spAutoFit/>
          </a:bodyPr>
          <a:lstStyle/>
          <a:p>
            <a:pPr marL="266700" indent="-266700">
              <a:lnSpc>
                <a:spcPct val="150000"/>
              </a:lnSpc>
              <a:buFont typeface="Wingdings" pitchFamily="2" charset="2"/>
              <a:buChar char="u"/>
            </a:pPr>
            <a:r>
              <a:rPr lang="zh-CN" altLang="en-US" sz="1800" smtClean="0"/>
              <a:t>系统使用对象：高校后勤采购（采购员、采购主管、仓库保管、财务人员）、供应商（业务员、业务经理、仓库配送、财务人员）、农校对接电子商务网（物品管理、账户管理、对账管理、结算管理、流程监控）。</a:t>
            </a:r>
          </a:p>
          <a:p>
            <a:pPr marL="266700" indent="-266700">
              <a:lnSpc>
                <a:spcPct val="150000"/>
              </a:lnSpc>
              <a:buFont typeface="Wingdings" pitchFamily="2" charset="2"/>
              <a:buChar char="u"/>
            </a:pPr>
            <a:r>
              <a:rPr lang="zh-CN" altLang="en-US" sz="1800" smtClean="0"/>
              <a:t>一期全国</a:t>
            </a:r>
            <a:r>
              <a:rPr lang="en-US" altLang="zh-CN" sz="1800" smtClean="0"/>
              <a:t>500</a:t>
            </a:r>
            <a:r>
              <a:rPr lang="zh-CN" altLang="en-US" sz="1800" smtClean="0"/>
              <a:t>所高校上线，用户量估计</a:t>
            </a:r>
            <a:r>
              <a:rPr lang="en-US" altLang="zh-CN" sz="1800" smtClean="0"/>
              <a:t>20000</a:t>
            </a:r>
            <a:r>
              <a:rPr lang="zh-CN" altLang="en-US" sz="1800" smtClean="0"/>
              <a:t>个。基于高校采购的特点生鲜每天采购，主食、副食、物品每周采购，估计平日几十张订单，周末上百张订单。</a:t>
            </a:r>
            <a:endParaRPr lang="en-US" altLang="zh-CN" sz="1800" smtClean="0"/>
          </a:p>
          <a:p>
            <a:pPr marL="266700" indent="-266700">
              <a:lnSpc>
                <a:spcPct val="150000"/>
              </a:lnSpc>
              <a:buFont typeface="Wingdings" pitchFamily="2" charset="2"/>
              <a:buChar char="u"/>
            </a:pPr>
            <a:r>
              <a:rPr lang="zh-CN" altLang="en-US" sz="1800" b="1" smtClean="0"/>
              <a:t>按照每张订单</a:t>
            </a:r>
            <a:r>
              <a:rPr lang="en-US" altLang="zh-CN" sz="1800" b="1" smtClean="0"/>
              <a:t>10</a:t>
            </a:r>
            <a:r>
              <a:rPr lang="zh-CN" altLang="en-US" sz="1800" b="1" smtClean="0"/>
              <a:t>个物品计算，估计平均每天交易记录为</a:t>
            </a:r>
            <a:r>
              <a:rPr lang="en-US" altLang="zh-CN" sz="1800" b="1" smtClean="0"/>
              <a:t>50</a:t>
            </a:r>
            <a:r>
              <a:rPr lang="zh-CN" altLang="en-US" sz="1800" b="1" smtClean="0"/>
              <a:t>万条。一般</a:t>
            </a:r>
            <a:r>
              <a:rPr lang="en-US" altLang="zh-CN" sz="1800" b="1" smtClean="0"/>
              <a:t>80%</a:t>
            </a:r>
            <a:r>
              <a:rPr lang="zh-CN" altLang="en-US" sz="1800" b="1" smtClean="0"/>
              <a:t>业务集中在下午的</a:t>
            </a:r>
            <a:r>
              <a:rPr lang="en-US" altLang="zh-CN" sz="1800" b="1" smtClean="0"/>
              <a:t>4</a:t>
            </a:r>
            <a:r>
              <a:rPr lang="zh-CN" altLang="en-US" sz="1800" b="1" smtClean="0"/>
              <a:t>小时内完成，则每秒处理近</a:t>
            </a:r>
            <a:r>
              <a:rPr lang="en-US" altLang="zh-CN" sz="1800" b="1" smtClean="0"/>
              <a:t>30</a:t>
            </a:r>
            <a:r>
              <a:rPr lang="zh-CN" altLang="en-US" sz="1800" b="1" smtClean="0"/>
              <a:t>条交易。</a:t>
            </a:r>
            <a:endParaRPr lang="en-US" altLang="zh-CN" sz="1800" b="1" smtClean="0"/>
          </a:p>
          <a:p>
            <a:pPr marL="266700" indent="-266700">
              <a:lnSpc>
                <a:spcPct val="150000"/>
              </a:lnSpc>
              <a:buFont typeface="Wingdings" pitchFamily="2" charset="2"/>
              <a:buChar char="u"/>
            </a:pPr>
            <a:r>
              <a:rPr lang="zh-CN" altLang="en-US" sz="1800" b="1" smtClean="0"/>
              <a:t>未来</a:t>
            </a:r>
            <a:r>
              <a:rPr lang="en-US" altLang="zh-CN" sz="1800" b="1" smtClean="0"/>
              <a:t>2700</a:t>
            </a:r>
            <a:r>
              <a:rPr lang="zh-CN" altLang="en-US" sz="1800" b="1" smtClean="0"/>
              <a:t>所院校全部上线，估计每天交易记录为</a:t>
            </a:r>
            <a:r>
              <a:rPr lang="en-US" altLang="zh-CN" sz="1800" b="1" smtClean="0"/>
              <a:t>270</a:t>
            </a:r>
            <a:r>
              <a:rPr lang="zh-CN" altLang="en-US" sz="1800" b="1" smtClean="0"/>
              <a:t>万条。则每秒处理近</a:t>
            </a:r>
            <a:r>
              <a:rPr lang="en-US" altLang="zh-CN" sz="1800" b="1" smtClean="0"/>
              <a:t>160</a:t>
            </a:r>
            <a:r>
              <a:rPr lang="zh-CN" altLang="en-US" sz="1800" b="1" smtClean="0"/>
              <a:t>条交易。</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smtClean="0">
                <a:latin typeface="宋体" charset="-122"/>
              </a:rPr>
              <a:t>三、系统架构及运行环境</a:t>
            </a:r>
            <a:endParaRPr lang="zh-CN" altLang="en-US" sz="1900" b="1">
              <a:latin typeface="宋体" charset="-122"/>
            </a:endParaRPr>
          </a:p>
        </p:txBody>
      </p:sp>
      <p:pic>
        <p:nvPicPr>
          <p:cNvPr id="219138" name="Picture 2"/>
          <p:cNvPicPr>
            <a:picLocks noChangeAspect="1" noChangeArrowheads="1"/>
          </p:cNvPicPr>
          <p:nvPr/>
        </p:nvPicPr>
        <p:blipFill>
          <a:blip r:embed="rId2"/>
          <a:srcRect/>
          <a:stretch>
            <a:fillRect/>
          </a:stretch>
        </p:blipFill>
        <p:spPr bwMode="auto">
          <a:xfrm>
            <a:off x="928662" y="2197262"/>
            <a:ext cx="7286676" cy="4017820"/>
          </a:xfrm>
          <a:prstGeom prst="rect">
            <a:avLst/>
          </a:prstGeom>
          <a:noFill/>
          <a:ln w="9525">
            <a:noFill/>
            <a:miter lim="800000"/>
            <a:headEnd/>
            <a:tailEnd/>
          </a:ln>
          <a:effectLst/>
        </p:spPr>
      </p:pic>
      <p:sp>
        <p:nvSpPr>
          <p:cNvPr id="4" name="Rectangle 23"/>
          <p:cNvSpPr>
            <a:spLocks noChangeArrowheads="1"/>
          </p:cNvSpPr>
          <p:nvPr/>
        </p:nvSpPr>
        <p:spPr bwMode="auto">
          <a:xfrm>
            <a:off x="357159" y="1071546"/>
            <a:ext cx="8572559" cy="1323439"/>
          </a:xfrm>
          <a:prstGeom prst="rect">
            <a:avLst/>
          </a:prstGeom>
          <a:noFill/>
          <a:ln w="9525">
            <a:noFill/>
            <a:miter lim="800000"/>
            <a:headEnd/>
            <a:tailEnd/>
          </a:ln>
          <a:effectLst>
            <a:prstShdw prst="shdw12">
              <a:schemeClr val="bg2">
                <a:alpha val="50000"/>
              </a:schemeClr>
            </a:prstShdw>
          </a:effectLst>
        </p:spPr>
        <p:txBody>
          <a:bodyPr wrap="square">
            <a:spAutoFit/>
          </a:bodyPr>
          <a:lstStyle/>
          <a:p>
            <a:r>
              <a:rPr lang="zh-CN" altLang="en-US" sz="2000" smtClean="0"/>
              <a:t>采用符合云服务模式物联网的系统架构。大量使用了异步通讯可以极大的提高用户的操作体验和人机互动的效率。云控制中心会自动分配最佳的服务器访问路径给用户，同时云控制中心还是整个系统的安全中心，由它来统一管控系统安全问题。</a:t>
            </a:r>
            <a:endParaRPr lang="zh-CN" altLang="en-US" sz="2000">
              <a:latin typeface="宋体"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AutoShape 3"/>
          <p:cNvSpPr>
            <a:spLocks noChangeArrowheads="1"/>
          </p:cNvSpPr>
          <p:nvPr/>
        </p:nvSpPr>
        <p:spPr bwMode="gray">
          <a:xfrm>
            <a:off x="1370013" y="2071678"/>
            <a:ext cx="1924050" cy="1511300"/>
          </a:xfrm>
          <a:prstGeom prst="roundRect">
            <a:avLst>
              <a:gd name="adj" fmla="val 50000"/>
            </a:avLst>
          </a:prstGeom>
          <a:gradFill rotWithShape="1">
            <a:gsLst>
              <a:gs pos="0">
                <a:schemeClr val="folHlink"/>
              </a:gs>
              <a:gs pos="100000">
                <a:srgbClr val="454545"/>
              </a:gs>
            </a:gsLst>
            <a:lin ang="0" scaled="1"/>
          </a:gradFill>
          <a:ln w="38100">
            <a:solidFill>
              <a:srgbClr val="FFFFFF"/>
            </a:solidFill>
            <a:round/>
            <a:headEnd/>
            <a:tailEnd/>
          </a:ln>
          <a:effectLst>
            <a:outerShdw dist="71842" dir="2700000" algn="ctr" rotWithShape="0">
              <a:schemeClr val="bg2">
                <a:alpha val="50000"/>
              </a:schemeClr>
            </a:outerShdw>
          </a:effectLst>
        </p:spPr>
        <p:txBody>
          <a:bodyPr anchor="ctr"/>
          <a:lstStyle/>
          <a:p>
            <a:pPr algn="ctr"/>
            <a:r>
              <a:rPr lang="zh-CN" altLang="en-US" sz="1800" b="1">
                <a:solidFill>
                  <a:srgbClr val="FFFFFF"/>
                </a:solidFill>
                <a:latin typeface="Arial" charset="0"/>
                <a:ea typeface="굴림" pitchFamily="34" charset="-127"/>
              </a:rPr>
              <a:t>第一阶段</a:t>
            </a:r>
          </a:p>
          <a:p>
            <a:pPr algn="ctr"/>
            <a:r>
              <a:rPr lang="zh-CN" altLang="en-US" sz="1800" b="1">
                <a:solidFill>
                  <a:schemeClr val="bg1"/>
                </a:solidFill>
              </a:rPr>
              <a:t>整合资源，构建集团内部服务平台</a:t>
            </a:r>
          </a:p>
        </p:txBody>
      </p:sp>
      <p:sp>
        <p:nvSpPr>
          <p:cNvPr id="74758" name="AutoShape 6"/>
          <p:cNvSpPr>
            <a:spLocks noChangeArrowheads="1"/>
          </p:cNvSpPr>
          <p:nvPr/>
        </p:nvSpPr>
        <p:spPr bwMode="gray">
          <a:xfrm>
            <a:off x="5724525" y="3724266"/>
            <a:ext cx="2819400" cy="2667000"/>
          </a:xfrm>
          <a:prstGeom prst="chevron">
            <a:avLst>
              <a:gd name="adj" fmla="val 17409"/>
            </a:avLst>
          </a:prstGeom>
          <a:solidFill>
            <a:schemeClr val="accent1"/>
          </a:solidFill>
          <a:ln w="38100">
            <a:solidFill>
              <a:srgbClr val="FFFFFF"/>
            </a:solidFill>
            <a:miter lim="800000"/>
            <a:headEnd/>
            <a:tailEnd/>
          </a:ln>
          <a:effectLst>
            <a:outerShdw dist="109250" dir="3267739" algn="ctr" rotWithShape="0">
              <a:srgbClr val="808080">
                <a:alpha val="50000"/>
              </a:srgbClr>
            </a:outerShdw>
          </a:effectLst>
        </p:spPr>
        <p:txBody>
          <a:bodyPr anchor="ctr"/>
          <a:lstStyle/>
          <a:p>
            <a:pPr algn="ctr"/>
            <a:r>
              <a:rPr lang="zh-CN" altLang="en-US" sz="1800">
                <a:solidFill>
                  <a:schemeClr val="bg1"/>
                </a:solidFill>
              </a:rPr>
              <a:t>在</a:t>
            </a:r>
            <a:r>
              <a:rPr lang="en-US" altLang="zh-CN" sz="1800">
                <a:solidFill>
                  <a:schemeClr val="bg1"/>
                </a:solidFill>
              </a:rPr>
              <a:t>B2B</a:t>
            </a:r>
            <a:r>
              <a:rPr lang="zh-CN" altLang="en-US" sz="1800">
                <a:solidFill>
                  <a:schemeClr val="bg1"/>
                </a:solidFill>
              </a:rPr>
              <a:t>商务模式</a:t>
            </a:r>
          </a:p>
          <a:p>
            <a:pPr algn="ctr"/>
            <a:r>
              <a:rPr lang="zh-CN" altLang="en-US" sz="1800">
                <a:solidFill>
                  <a:schemeClr val="bg1"/>
                </a:solidFill>
              </a:rPr>
              <a:t>上，依托行业网</a:t>
            </a:r>
          </a:p>
          <a:p>
            <a:pPr algn="ctr"/>
            <a:r>
              <a:rPr lang="zh-CN" altLang="en-US" sz="1800">
                <a:solidFill>
                  <a:schemeClr val="bg1"/>
                </a:solidFill>
              </a:rPr>
              <a:t>的优势扩大宣传</a:t>
            </a:r>
          </a:p>
          <a:p>
            <a:pPr algn="ctr"/>
            <a:r>
              <a:rPr lang="zh-CN" altLang="en-US" sz="1800">
                <a:solidFill>
                  <a:schemeClr val="bg1"/>
                </a:solidFill>
              </a:rPr>
              <a:t>，加大推广，快</a:t>
            </a:r>
          </a:p>
          <a:p>
            <a:pPr algn="ctr"/>
            <a:r>
              <a:rPr lang="zh-CN" altLang="en-US" sz="1800">
                <a:solidFill>
                  <a:schemeClr val="bg1"/>
                </a:solidFill>
              </a:rPr>
              <a:t>速扩张，提供大</a:t>
            </a:r>
          </a:p>
          <a:p>
            <a:pPr algn="ctr"/>
            <a:r>
              <a:rPr lang="zh-CN" altLang="en-US" sz="1800">
                <a:solidFill>
                  <a:schemeClr val="bg1"/>
                </a:solidFill>
              </a:rPr>
              <a:t>众团购网上订货</a:t>
            </a:r>
          </a:p>
          <a:p>
            <a:pPr algn="ctr"/>
            <a:r>
              <a:rPr lang="zh-CN" altLang="en-US" sz="1800">
                <a:solidFill>
                  <a:schemeClr val="bg1"/>
                </a:solidFill>
              </a:rPr>
              <a:t>，物流配送服务</a:t>
            </a:r>
          </a:p>
        </p:txBody>
      </p:sp>
      <p:sp>
        <p:nvSpPr>
          <p:cNvPr id="74759" name="AutoShape 7"/>
          <p:cNvSpPr>
            <a:spLocks noChangeArrowheads="1"/>
          </p:cNvSpPr>
          <p:nvPr/>
        </p:nvSpPr>
        <p:spPr bwMode="gray">
          <a:xfrm>
            <a:off x="3276600" y="3727441"/>
            <a:ext cx="2971800" cy="2667000"/>
          </a:xfrm>
          <a:prstGeom prst="chevron">
            <a:avLst>
              <a:gd name="adj" fmla="val 19371"/>
            </a:avLst>
          </a:prstGeom>
          <a:gradFill rotWithShape="1">
            <a:gsLst>
              <a:gs pos="0">
                <a:schemeClr val="accent2"/>
              </a:gs>
              <a:gs pos="100000">
                <a:srgbClr val="007070"/>
              </a:gs>
            </a:gsLst>
            <a:lin ang="0" scaled="1"/>
          </a:gradFill>
          <a:ln w="38100">
            <a:solidFill>
              <a:srgbClr val="FFFFFF"/>
            </a:solidFill>
            <a:miter lim="800000"/>
            <a:headEnd/>
            <a:tailEnd/>
          </a:ln>
          <a:effectLst>
            <a:outerShdw dist="109250" dir="3267739" algn="ctr" rotWithShape="0">
              <a:srgbClr val="808080">
                <a:alpha val="50000"/>
              </a:srgbClr>
            </a:outerShdw>
          </a:effectLst>
        </p:spPr>
        <p:txBody>
          <a:bodyPr anchor="ctr"/>
          <a:lstStyle/>
          <a:p>
            <a:pPr algn="ctr"/>
            <a:r>
              <a:rPr lang="zh-CN" altLang="en-US" sz="1800">
                <a:solidFill>
                  <a:schemeClr val="bg1"/>
                </a:solidFill>
              </a:rPr>
              <a:t>为加盟用户提供</a:t>
            </a:r>
          </a:p>
          <a:p>
            <a:pPr algn="ctr"/>
            <a:r>
              <a:rPr lang="zh-CN" altLang="en-US" sz="1800">
                <a:solidFill>
                  <a:schemeClr val="bg1"/>
                </a:solidFill>
              </a:rPr>
              <a:t>集团化管理的订</a:t>
            </a:r>
          </a:p>
          <a:p>
            <a:pPr algn="ctr"/>
            <a:r>
              <a:rPr lang="zh-CN" altLang="en-US" sz="1800">
                <a:solidFill>
                  <a:schemeClr val="bg1"/>
                </a:solidFill>
              </a:rPr>
              <a:t>单服务通过卖方</a:t>
            </a:r>
          </a:p>
          <a:p>
            <a:pPr algn="ctr"/>
            <a:r>
              <a:rPr lang="zh-CN" altLang="en-US" sz="1800">
                <a:solidFill>
                  <a:schemeClr val="bg1"/>
                </a:solidFill>
              </a:rPr>
              <a:t>营销、买方浏览</a:t>
            </a:r>
          </a:p>
          <a:p>
            <a:pPr algn="ctr"/>
            <a:r>
              <a:rPr lang="zh-CN" altLang="en-US" sz="1800">
                <a:solidFill>
                  <a:schemeClr val="bg1"/>
                </a:solidFill>
              </a:rPr>
              <a:t>、视觉产品、采</a:t>
            </a:r>
          </a:p>
          <a:p>
            <a:pPr algn="ctr"/>
            <a:r>
              <a:rPr lang="zh-CN" altLang="en-US" sz="1800">
                <a:solidFill>
                  <a:schemeClr val="bg1"/>
                </a:solidFill>
              </a:rPr>
              <a:t>购资讯等功能实</a:t>
            </a:r>
          </a:p>
          <a:p>
            <a:pPr algn="ctr"/>
            <a:r>
              <a:rPr lang="zh-CN" altLang="en-US" sz="1800">
                <a:solidFill>
                  <a:schemeClr val="bg1"/>
                </a:solidFill>
              </a:rPr>
              <a:t>现平台的增值</a:t>
            </a:r>
          </a:p>
          <a:p>
            <a:pPr algn="ctr"/>
            <a:r>
              <a:rPr lang="zh-CN" altLang="en-US" sz="1800">
                <a:solidFill>
                  <a:schemeClr val="bg1"/>
                </a:solidFill>
              </a:rPr>
              <a:t>服务。</a:t>
            </a:r>
          </a:p>
        </p:txBody>
      </p:sp>
      <p:sp>
        <p:nvSpPr>
          <p:cNvPr id="74760" name="AutoShape 8"/>
          <p:cNvSpPr>
            <a:spLocks noChangeArrowheads="1"/>
          </p:cNvSpPr>
          <p:nvPr/>
        </p:nvSpPr>
        <p:spPr bwMode="gray">
          <a:xfrm>
            <a:off x="914400" y="3724266"/>
            <a:ext cx="2971800" cy="2667000"/>
          </a:xfrm>
          <a:prstGeom prst="chevron">
            <a:avLst>
              <a:gd name="adj" fmla="val 19371"/>
            </a:avLst>
          </a:prstGeom>
          <a:gradFill rotWithShape="1">
            <a:gsLst>
              <a:gs pos="0">
                <a:srgbClr val="5F5F5F"/>
              </a:gs>
              <a:gs pos="100000">
                <a:schemeClr val="folHlink"/>
              </a:gs>
            </a:gsLst>
            <a:lin ang="0" scaled="1"/>
          </a:gradFill>
          <a:ln w="38100">
            <a:solidFill>
              <a:srgbClr val="FFFFFF"/>
            </a:solidFill>
            <a:miter lim="800000"/>
            <a:headEnd/>
            <a:tailEnd/>
          </a:ln>
          <a:effectLst>
            <a:outerShdw dist="109250" dir="3267739" algn="ctr" rotWithShape="0">
              <a:srgbClr val="808080">
                <a:alpha val="50000"/>
              </a:srgbClr>
            </a:outerShdw>
          </a:effectLst>
        </p:spPr>
        <p:txBody>
          <a:bodyPr anchor="ctr"/>
          <a:lstStyle/>
          <a:p>
            <a:pPr algn="ctr"/>
            <a:r>
              <a:rPr lang="zh-CN" altLang="en-US" sz="1800">
                <a:solidFill>
                  <a:schemeClr val="bg1"/>
                </a:solidFill>
              </a:rPr>
              <a:t>降低企业采购成</a:t>
            </a:r>
          </a:p>
          <a:p>
            <a:pPr algn="ctr"/>
            <a:r>
              <a:rPr lang="zh-CN" altLang="en-US" sz="1800">
                <a:solidFill>
                  <a:schemeClr val="bg1"/>
                </a:solidFill>
              </a:rPr>
              <a:t>本，为集采供应</a:t>
            </a:r>
          </a:p>
          <a:p>
            <a:pPr algn="ctr"/>
            <a:r>
              <a:rPr lang="zh-CN" altLang="en-US" sz="1800">
                <a:solidFill>
                  <a:schemeClr val="bg1"/>
                </a:solidFill>
              </a:rPr>
              <a:t>商提供网上订单</a:t>
            </a:r>
          </a:p>
          <a:p>
            <a:pPr algn="ctr"/>
            <a:r>
              <a:rPr lang="zh-CN" altLang="en-US" sz="1800">
                <a:solidFill>
                  <a:schemeClr val="bg1"/>
                </a:solidFill>
              </a:rPr>
              <a:t>服务</a:t>
            </a:r>
          </a:p>
        </p:txBody>
      </p:sp>
      <p:sp>
        <p:nvSpPr>
          <p:cNvPr id="2" name="AutoShape 4"/>
          <p:cNvSpPr>
            <a:spLocks noChangeArrowheads="1"/>
          </p:cNvSpPr>
          <p:nvPr/>
        </p:nvSpPr>
        <p:spPr bwMode="gray">
          <a:xfrm>
            <a:off x="3514725" y="2071678"/>
            <a:ext cx="2082800" cy="1511300"/>
          </a:xfrm>
          <a:prstGeom prst="roundRect">
            <a:avLst>
              <a:gd name="adj" fmla="val 50000"/>
            </a:avLst>
          </a:prstGeom>
          <a:gradFill rotWithShape="1">
            <a:gsLst>
              <a:gs pos="0">
                <a:schemeClr val="accent2"/>
              </a:gs>
              <a:gs pos="100000">
                <a:srgbClr val="004141"/>
              </a:gs>
            </a:gsLst>
            <a:lin ang="0" scaled="1"/>
          </a:gradFill>
          <a:ln w="38100">
            <a:solidFill>
              <a:srgbClr val="FFFFFF"/>
            </a:solidFill>
            <a:round/>
            <a:headEnd/>
            <a:tailEnd/>
          </a:ln>
          <a:effectLst>
            <a:outerShdw dist="71842" dir="2700000" algn="ctr" rotWithShape="0">
              <a:schemeClr val="bg2">
                <a:alpha val="50000"/>
              </a:schemeClr>
            </a:outerShdw>
          </a:effectLst>
        </p:spPr>
        <p:txBody>
          <a:bodyPr anchor="ctr"/>
          <a:lstStyle/>
          <a:p>
            <a:pPr algn="ctr"/>
            <a:r>
              <a:rPr lang="zh-CN" altLang="en-US" sz="1800" b="1">
                <a:solidFill>
                  <a:srgbClr val="FFFFFF"/>
                </a:solidFill>
                <a:latin typeface="Arial" charset="0"/>
                <a:ea typeface="굴림" pitchFamily="34" charset="-127"/>
              </a:rPr>
              <a:t>第二阶段</a:t>
            </a:r>
          </a:p>
          <a:p>
            <a:pPr algn="ctr"/>
            <a:r>
              <a:rPr lang="zh-CN" altLang="en-US" sz="1800" b="1">
                <a:solidFill>
                  <a:schemeClr val="bg1"/>
                </a:solidFill>
              </a:rPr>
              <a:t>深挖资源，打造创造效益的</a:t>
            </a:r>
            <a:r>
              <a:rPr lang="en-US" altLang="zh-CN" sz="1800" b="1">
                <a:solidFill>
                  <a:schemeClr val="bg1"/>
                </a:solidFill>
              </a:rPr>
              <a:t>B2B</a:t>
            </a:r>
            <a:r>
              <a:rPr lang="zh-CN" altLang="en-US" sz="1800" b="1">
                <a:solidFill>
                  <a:schemeClr val="bg1"/>
                </a:solidFill>
              </a:rPr>
              <a:t>商务平台</a:t>
            </a:r>
            <a:endParaRPr lang="zh-CN" altLang="en-US" sz="1800" b="1">
              <a:solidFill>
                <a:srgbClr val="FFFFFF"/>
              </a:solidFill>
              <a:latin typeface="Arial" charset="0"/>
              <a:ea typeface="굴림" pitchFamily="34" charset="-127"/>
            </a:endParaRPr>
          </a:p>
          <a:p>
            <a:pPr algn="ctr"/>
            <a:endParaRPr lang="zh-CN" altLang="en-US" sz="1800" b="1">
              <a:solidFill>
                <a:srgbClr val="FFFFFF"/>
              </a:solidFill>
              <a:latin typeface="Arial" charset="0"/>
              <a:ea typeface="굴림" pitchFamily="34" charset="-127"/>
            </a:endParaRPr>
          </a:p>
        </p:txBody>
      </p:sp>
      <p:sp>
        <p:nvSpPr>
          <p:cNvPr id="3" name="AutoShape 5"/>
          <p:cNvSpPr>
            <a:spLocks noChangeArrowheads="1"/>
          </p:cNvSpPr>
          <p:nvPr/>
        </p:nvSpPr>
        <p:spPr bwMode="gray">
          <a:xfrm>
            <a:off x="5724525" y="2071678"/>
            <a:ext cx="2243138" cy="1511300"/>
          </a:xfrm>
          <a:prstGeom prst="roundRect">
            <a:avLst>
              <a:gd name="adj" fmla="val 50000"/>
            </a:avLst>
          </a:prstGeom>
          <a:gradFill rotWithShape="1">
            <a:gsLst>
              <a:gs pos="0">
                <a:schemeClr val="accent1"/>
              </a:gs>
              <a:gs pos="100000">
                <a:srgbClr val="0B415C"/>
              </a:gs>
            </a:gsLst>
            <a:lin ang="0" scaled="1"/>
          </a:gradFill>
          <a:ln w="38100">
            <a:solidFill>
              <a:srgbClr val="FFFFFF"/>
            </a:solidFill>
            <a:round/>
            <a:headEnd/>
            <a:tailEnd/>
          </a:ln>
          <a:effectLst>
            <a:outerShdw dist="71842" dir="2700000" algn="ctr" rotWithShape="0">
              <a:schemeClr val="bg2">
                <a:alpha val="50000"/>
              </a:schemeClr>
            </a:outerShdw>
          </a:effectLst>
        </p:spPr>
        <p:txBody>
          <a:bodyPr anchor="ctr"/>
          <a:lstStyle/>
          <a:p>
            <a:pPr algn="ctr"/>
            <a:r>
              <a:rPr lang="zh-CN" altLang="en-US" sz="1800" b="1">
                <a:solidFill>
                  <a:srgbClr val="FFFFFF"/>
                </a:solidFill>
                <a:latin typeface="Arial" charset="0"/>
                <a:ea typeface="굴림" pitchFamily="34" charset="-127"/>
              </a:rPr>
              <a:t>第三阶段</a:t>
            </a:r>
          </a:p>
          <a:p>
            <a:pPr algn="ctr"/>
            <a:r>
              <a:rPr lang="zh-CN" altLang="en-US" sz="1800" b="1">
                <a:solidFill>
                  <a:schemeClr val="bg1"/>
                </a:solidFill>
              </a:rPr>
              <a:t>推广扩张树立旅游行业直采、低价平台的旗帜</a:t>
            </a:r>
          </a:p>
          <a:p>
            <a:pPr algn="ctr"/>
            <a:endParaRPr lang="zh-CN" altLang="en-US" sz="1800" b="1">
              <a:solidFill>
                <a:srgbClr val="FFFFFF"/>
              </a:solidFill>
              <a:latin typeface="Arial" charset="0"/>
              <a:ea typeface="굴림" pitchFamily="34" charset="-127"/>
            </a:endParaRPr>
          </a:p>
        </p:txBody>
      </p:sp>
      <p:sp>
        <p:nvSpPr>
          <p:cNvPr id="11" name="Rectangle 29"/>
          <p:cNvSpPr>
            <a:spLocks noChangeArrowheads="1"/>
          </p:cNvSpPr>
          <p:nvPr/>
        </p:nvSpPr>
        <p:spPr bwMode="auto">
          <a:xfrm>
            <a:off x="285720" y="1000108"/>
            <a:ext cx="6408738" cy="533400"/>
          </a:xfrm>
          <a:prstGeom prst="rect">
            <a:avLst/>
          </a:prstGeom>
          <a:noFill/>
          <a:ln w="9525">
            <a:noFill/>
            <a:miter lim="800000"/>
            <a:headEnd/>
            <a:tailEnd/>
          </a:ln>
        </p:spPr>
        <p:txBody>
          <a:bodyPr anchor="b"/>
          <a:lstStyle/>
          <a:p>
            <a:r>
              <a:rPr lang="zh-CN" altLang="en-US" sz="2700" b="1" smtClean="0">
                <a:latin typeface="宋体" charset="-122"/>
              </a:rPr>
              <a:t>案例</a:t>
            </a:r>
            <a:r>
              <a:rPr lang="zh-CN" altLang="en-US" sz="2700" b="1">
                <a:latin typeface="宋体" charset="-122"/>
              </a:rPr>
              <a:t>介绍</a:t>
            </a:r>
            <a:r>
              <a:rPr lang="zh-CN" altLang="en-US" sz="1900" b="1">
                <a:latin typeface="宋体" charset="-122"/>
              </a:rPr>
              <a:t>－首旅集团</a:t>
            </a:r>
          </a:p>
        </p:txBody>
      </p:sp>
      <p:sp>
        <p:nvSpPr>
          <p:cNvPr id="12" name="Rectangle 55"/>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一</a:t>
            </a:r>
            <a:r>
              <a:rPr lang="zh-CN" altLang="en-US" sz="2700" b="1" smtClean="0">
                <a:latin typeface="宋体" charset="-122"/>
              </a:rPr>
              <a:t>、农校对接电子商务的运营模式</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smtClean="0">
                <a:latin typeface="宋体" charset="-122"/>
              </a:rPr>
              <a:t>三、系统架构及运行环境</a:t>
            </a:r>
            <a:endParaRPr lang="zh-CN" altLang="en-US" sz="1900" b="1">
              <a:latin typeface="宋体" charset="-122"/>
            </a:endParaRPr>
          </a:p>
        </p:txBody>
      </p:sp>
      <p:pic>
        <p:nvPicPr>
          <p:cNvPr id="221186" name="Picture 2"/>
          <p:cNvPicPr>
            <a:picLocks noChangeAspect="1" noChangeArrowheads="1"/>
          </p:cNvPicPr>
          <p:nvPr/>
        </p:nvPicPr>
        <p:blipFill>
          <a:blip r:embed="rId2"/>
          <a:srcRect/>
          <a:stretch>
            <a:fillRect/>
          </a:stretch>
        </p:blipFill>
        <p:spPr bwMode="auto">
          <a:xfrm>
            <a:off x="671541" y="1333520"/>
            <a:ext cx="7972425" cy="49530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AutoShape 3"/>
          <p:cNvSpPr>
            <a:spLocks noChangeArrowheads="1"/>
          </p:cNvSpPr>
          <p:nvPr/>
        </p:nvSpPr>
        <p:spPr bwMode="gray">
          <a:xfrm>
            <a:off x="2100263" y="3370263"/>
            <a:ext cx="5473700" cy="360362"/>
          </a:xfrm>
          <a:prstGeom prst="roundRect">
            <a:avLst>
              <a:gd name="adj" fmla="val 16667"/>
            </a:avLst>
          </a:prstGeom>
          <a:gradFill rotWithShape="1">
            <a:gsLst>
              <a:gs pos="0">
                <a:schemeClr val="accent1">
                  <a:gamma/>
                  <a:shade val="46275"/>
                  <a:invGamma/>
                </a:schemeClr>
              </a:gs>
              <a:gs pos="100000">
                <a:schemeClr val="accent1"/>
              </a:gs>
            </a:gsLst>
            <a:lin ang="0" scaled="1"/>
          </a:gradFill>
          <a:ln w="9525">
            <a:noFill/>
            <a:round/>
            <a:headEnd/>
            <a:tailEnd/>
          </a:ln>
          <a:effectLst/>
        </p:spPr>
        <p:txBody>
          <a:bodyPr wrap="none" anchor="ctr"/>
          <a:lstStyle/>
          <a:p>
            <a:endParaRPr lang="zh-CN" altLang="en-US" sz="1800"/>
          </a:p>
        </p:txBody>
      </p:sp>
      <p:sp>
        <p:nvSpPr>
          <p:cNvPr id="89094" name="Rectangle 6"/>
          <p:cNvSpPr>
            <a:spLocks noGrp="1" noChangeArrowheads="1"/>
          </p:cNvSpPr>
          <p:nvPr>
            <p:ph type="title" idx="4294967295"/>
          </p:nvPr>
        </p:nvSpPr>
        <p:spPr bwMode="black">
          <a:xfrm>
            <a:off x="395288" y="260350"/>
            <a:ext cx="8207375" cy="609600"/>
          </a:xfrm>
        </p:spPr>
        <p:txBody>
          <a:bodyPr/>
          <a:lstStyle/>
          <a:p>
            <a:pPr algn="ctr" eaLnBrk="1" hangingPunct="1"/>
            <a:r>
              <a:rPr lang="zh-CN" altLang="en-US" smtClean="0">
                <a:latin typeface="Verdana" pitchFamily="34" charset="0"/>
                <a:ea typeface="宋体" charset="-122"/>
              </a:rPr>
              <a:t>目　　录</a:t>
            </a:r>
          </a:p>
        </p:txBody>
      </p:sp>
      <p:sp>
        <p:nvSpPr>
          <p:cNvPr id="89095" name="AutoShape 7"/>
          <p:cNvSpPr>
            <a:spLocks noChangeArrowheads="1"/>
          </p:cNvSpPr>
          <p:nvPr/>
        </p:nvSpPr>
        <p:spPr bwMode="gray">
          <a:xfrm>
            <a:off x="2397125" y="1516063"/>
            <a:ext cx="5919788" cy="46672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农校对接电子商务的运营模式</a:t>
            </a:r>
            <a:endParaRPr lang="en-US" altLang="zh-CN" sz="1800" b="1">
              <a:solidFill>
                <a:schemeClr val="bg1"/>
              </a:solidFill>
            </a:endParaRPr>
          </a:p>
        </p:txBody>
      </p:sp>
      <p:sp>
        <p:nvSpPr>
          <p:cNvPr id="89096" name="AutoShape 8"/>
          <p:cNvSpPr>
            <a:spLocks noChangeArrowheads="1"/>
          </p:cNvSpPr>
          <p:nvPr/>
        </p:nvSpPr>
        <p:spPr bwMode="gray">
          <a:xfrm>
            <a:off x="2417763" y="3284538"/>
            <a:ext cx="6186487" cy="48577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系统架构及运行环境</a:t>
            </a:r>
            <a:endParaRPr lang="en-US" altLang="zh-CN" sz="1800" b="1">
              <a:solidFill>
                <a:schemeClr val="bg1"/>
              </a:solidFill>
            </a:endParaRPr>
          </a:p>
        </p:txBody>
      </p:sp>
      <p:sp>
        <p:nvSpPr>
          <p:cNvPr id="89097" name="AutoShape 9"/>
          <p:cNvSpPr>
            <a:spLocks noChangeArrowheads="1"/>
          </p:cNvSpPr>
          <p:nvPr/>
        </p:nvSpPr>
        <p:spPr bwMode="gray">
          <a:xfrm>
            <a:off x="2408238" y="4162425"/>
            <a:ext cx="6340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项目实施及售后服务</a:t>
            </a:r>
            <a:endParaRPr lang="zh-CN" altLang="en-US" sz="1800" b="1">
              <a:solidFill>
                <a:schemeClr val="bg1"/>
              </a:solidFill>
            </a:endParaRPr>
          </a:p>
        </p:txBody>
      </p:sp>
      <p:sp>
        <p:nvSpPr>
          <p:cNvPr id="61452" name="AutoShape 12"/>
          <p:cNvSpPr>
            <a:spLocks noChangeArrowheads="1"/>
          </p:cNvSpPr>
          <p:nvPr/>
        </p:nvSpPr>
        <p:spPr bwMode="gray">
          <a:xfrm>
            <a:off x="1646238" y="3151188"/>
            <a:ext cx="685800" cy="685800"/>
          </a:xfrm>
          <a:prstGeom prst="diamond">
            <a:avLst/>
          </a:prstGeom>
          <a:solidFill>
            <a:schemeClr val="accent1"/>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chemeClr val="bg1"/>
                </a:solidFill>
                <a:latin typeface="Arial" charset="0"/>
                <a:ea typeface="굴림" pitchFamily="34" charset="-127"/>
              </a:rPr>
              <a:t>3</a:t>
            </a:r>
          </a:p>
        </p:txBody>
      </p:sp>
      <p:sp>
        <p:nvSpPr>
          <p:cNvPr id="2" name="AutoShape 3"/>
          <p:cNvSpPr>
            <a:spLocks noChangeArrowheads="1"/>
          </p:cNvSpPr>
          <p:nvPr/>
        </p:nvSpPr>
        <p:spPr bwMode="gray">
          <a:xfrm>
            <a:off x="2051050" y="2493963"/>
            <a:ext cx="5473700" cy="360362"/>
          </a:xfrm>
          <a:prstGeom prst="roundRect">
            <a:avLst>
              <a:gd name="adj" fmla="val 16667"/>
            </a:avLst>
          </a:prstGeom>
          <a:solidFill>
            <a:srgbClr val="0066FF"/>
          </a:solidFill>
          <a:ln w="9525">
            <a:noFill/>
            <a:round/>
            <a:headEnd/>
            <a:tailEnd/>
          </a:ln>
        </p:spPr>
        <p:txBody>
          <a:bodyPr wrap="none" anchor="ctr"/>
          <a:lstStyle/>
          <a:p>
            <a:endParaRPr lang="zh-CN" altLang="en-US" sz="1800"/>
          </a:p>
        </p:txBody>
      </p:sp>
      <p:sp>
        <p:nvSpPr>
          <p:cNvPr id="89104" name="AutoShape 8"/>
          <p:cNvSpPr>
            <a:spLocks noChangeArrowheads="1"/>
          </p:cNvSpPr>
          <p:nvPr/>
        </p:nvSpPr>
        <p:spPr bwMode="gray">
          <a:xfrm>
            <a:off x="2419350" y="2463800"/>
            <a:ext cx="5897563" cy="46672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农校对接电子商务系统解决方案</a:t>
            </a:r>
            <a:endParaRPr lang="en-US" altLang="zh-CN" sz="1800" b="1">
              <a:solidFill>
                <a:schemeClr val="bg1"/>
              </a:solidFill>
            </a:endParaRPr>
          </a:p>
        </p:txBody>
      </p:sp>
      <p:sp>
        <p:nvSpPr>
          <p:cNvPr id="3" name="AutoShape 12"/>
          <p:cNvSpPr>
            <a:spLocks noChangeArrowheads="1"/>
          </p:cNvSpPr>
          <p:nvPr/>
        </p:nvSpPr>
        <p:spPr bwMode="gray">
          <a:xfrm>
            <a:off x="1647825" y="2311400"/>
            <a:ext cx="685800" cy="685800"/>
          </a:xfrm>
          <a:prstGeom prst="diamond">
            <a:avLst/>
          </a:prstGeom>
          <a:solidFill>
            <a:srgbClr val="0066FF"/>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ko-KR" sz="2400" b="1">
                <a:solidFill>
                  <a:schemeClr val="bg1"/>
                </a:solidFill>
                <a:latin typeface="Arial" charset="0"/>
                <a:ea typeface="굴림" pitchFamily="34" charset="-127"/>
              </a:rPr>
              <a:t>2</a:t>
            </a:r>
          </a:p>
        </p:txBody>
      </p:sp>
      <p:sp>
        <p:nvSpPr>
          <p:cNvPr id="18" name="AutoShape 2"/>
          <p:cNvSpPr>
            <a:spLocks noChangeArrowheads="1"/>
          </p:cNvSpPr>
          <p:nvPr/>
        </p:nvSpPr>
        <p:spPr bwMode="gray">
          <a:xfrm>
            <a:off x="2085975" y="1576388"/>
            <a:ext cx="5473700" cy="360362"/>
          </a:xfrm>
          <a:prstGeom prst="roundRect">
            <a:avLst>
              <a:gd name="adj" fmla="val 16667"/>
            </a:avLst>
          </a:prstGeom>
          <a:gradFill rotWithShape="1">
            <a:gsLst>
              <a:gs pos="0">
                <a:schemeClr val="hlink">
                  <a:gamma/>
                  <a:shade val="46275"/>
                  <a:invGamma/>
                </a:schemeClr>
              </a:gs>
              <a:gs pos="100000">
                <a:schemeClr val="hlink"/>
              </a:gs>
            </a:gsLst>
            <a:lin ang="0" scaled="1"/>
          </a:gradFill>
          <a:ln w="9525">
            <a:noFill/>
            <a:round/>
            <a:headEnd/>
            <a:tailEnd/>
          </a:ln>
          <a:effectLst/>
        </p:spPr>
        <p:txBody>
          <a:bodyPr wrap="none" anchor="ctr"/>
          <a:lstStyle/>
          <a:p>
            <a:endParaRPr lang="zh-CN" altLang="en-US" sz="1800"/>
          </a:p>
        </p:txBody>
      </p:sp>
      <p:sp>
        <p:nvSpPr>
          <p:cNvPr id="19" name="AutoShape 7"/>
          <p:cNvSpPr>
            <a:spLocks noChangeArrowheads="1"/>
          </p:cNvSpPr>
          <p:nvPr/>
        </p:nvSpPr>
        <p:spPr bwMode="gray">
          <a:xfrm>
            <a:off x="2397125" y="1516063"/>
            <a:ext cx="5919788" cy="46672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农校对接电子商务的运营模式</a:t>
            </a:r>
            <a:endParaRPr lang="en-US" altLang="zh-CN" sz="1800" b="1">
              <a:solidFill>
                <a:schemeClr val="bg1"/>
              </a:solidFill>
            </a:endParaRPr>
          </a:p>
        </p:txBody>
      </p:sp>
      <p:sp>
        <p:nvSpPr>
          <p:cNvPr id="20" name="AutoShape 11"/>
          <p:cNvSpPr>
            <a:spLocks noChangeArrowheads="1"/>
          </p:cNvSpPr>
          <p:nvPr/>
        </p:nvSpPr>
        <p:spPr bwMode="gray">
          <a:xfrm>
            <a:off x="1646238" y="1376363"/>
            <a:ext cx="685800" cy="685800"/>
          </a:xfrm>
          <a:prstGeom prst="diamond">
            <a:avLst/>
          </a:prstGeom>
          <a:solidFill>
            <a:schemeClr val="hlink"/>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ko-KR" sz="2400" b="1">
                <a:solidFill>
                  <a:schemeClr val="bg1"/>
                </a:solidFill>
                <a:latin typeface="Arial" charset="0"/>
                <a:ea typeface="굴림" pitchFamily="34" charset="-127"/>
              </a:rPr>
              <a:t>1</a:t>
            </a:r>
          </a:p>
        </p:txBody>
      </p:sp>
      <p:sp>
        <p:nvSpPr>
          <p:cNvPr id="21" name="AutoShape 4"/>
          <p:cNvSpPr>
            <a:spLocks noChangeArrowheads="1"/>
          </p:cNvSpPr>
          <p:nvPr/>
        </p:nvSpPr>
        <p:spPr bwMode="gray">
          <a:xfrm>
            <a:off x="2085975" y="4221163"/>
            <a:ext cx="5473700" cy="360362"/>
          </a:xfrm>
          <a:prstGeom prst="roundRect">
            <a:avLst>
              <a:gd name="adj" fmla="val 16667"/>
            </a:avLst>
          </a:prstGeom>
          <a:gradFill rotWithShape="1">
            <a:gsLst>
              <a:gs pos="0">
                <a:schemeClr val="accent2">
                  <a:gamma/>
                  <a:shade val="46275"/>
                  <a:invGamma/>
                </a:schemeClr>
              </a:gs>
              <a:gs pos="100000">
                <a:schemeClr val="accent2"/>
              </a:gs>
            </a:gsLst>
            <a:lin ang="0" scaled="1"/>
          </a:gradFill>
          <a:ln w="9525">
            <a:noFill/>
            <a:round/>
            <a:headEnd/>
            <a:tailEnd/>
          </a:ln>
          <a:effectLst/>
        </p:spPr>
        <p:txBody>
          <a:bodyPr wrap="none" anchor="ctr"/>
          <a:lstStyle/>
          <a:p>
            <a:endParaRPr lang="zh-CN" altLang="en-US" sz="1800"/>
          </a:p>
        </p:txBody>
      </p:sp>
      <p:sp>
        <p:nvSpPr>
          <p:cNvPr id="22" name="AutoShape 5"/>
          <p:cNvSpPr>
            <a:spLocks noChangeArrowheads="1"/>
          </p:cNvSpPr>
          <p:nvPr/>
        </p:nvSpPr>
        <p:spPr bwMode="gray">
          <a:xfrm>
            <a:off x="2085975" y="5099050"/>
            <a:ext cx="5473700" cy="360363"/>
          </a:xfrm>
          <a:prstGeom prst="roundRect">
            <a:avLst>
              <a:gd name="adj" fmla="val 16667"/>
            </a:avLst>
          </a:prstGeom>
          <a:gradFill rotWithShape="1">
            <a:gsLst>
              <a:gs pos="0">
                <a:schemeClr val="folHlink">
                  <a:gamma/>
                  <a:shade val="46275"/>
                  <a:invGamma/>
                </a:schemeClr>
              </a:gs>
              <a:gs pos="100000">
                <a:schemeClr val="folHlink"/>
              </a:gs>
            </a:gsLst>
            <a:lin ang="0" scaled="1"/>
          </a:gradFill>
          <a:ln w="9525">
            <a:noFill/>
            <a:round/>
            <a:headEnd/>
            <a:tailEnd/>
          </a:ln>
          <a:effectLst/>
        </p:spPr>
        <p:txBody>
          <a:bodyPr wrap="none" anchor="ctr"/>
          <a:lstStyle/>
          <a:p>
            <a:endParaRPr lang="zh-CN" altLang="en-US" sz="1800"/>
          </a:p>
        </p:txBody>
      </p:sp>
      <p:sp>
        <p:nvSpPr>
          <p:cNvPr id="23" name="AutoShape 9"/>
          <p:cNvSpPr>
            <a:spLocks noChangeArrowheads="1"/>
          </p:cNvSpPr>
          <p:nvPr/>
        </p:nvSpPr>
        <p:spPr bwMode="gray">
          <a:xfrm>
            <a:off x="2408238" y="4162425"/>
            <a:ext cx="6340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资金与支付管理系统</a:t>
            </a:r>
            <a:endParaRPr lang="zh-CN" altLang="en-US" sz="1800" b="1">
              <a:solidFill>
                <a:schemeClr val="bg1"/>
              </a:solidFill>
            </a:endParaRPr>
          </a:p>
        </p:txBody>
      </p:sp>
      <p:sp>
        <p:nvSpPr>
          <p:cNvPr id="24" name="AutoShape 10"/>
          <p:cNvSpPr>
            <a:spLocks noChangeArrowheads="1"/>
          </p:cNvSpPr>
          <p:nvPr/>
        </p:nvSpPr>
        <p:spPr bwMode="gray">
          <a:xfrm>
            <a:off x="2484438" y="5033963"/>
            <a:ext cx="5832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供应商（分销）管理系统</a:t>
            </a:r>
            <a:endParaRPr lang="zh-CN" altLang="en-US" sz="1800" b="1">
              <a:solidFill>
                <a:schemeClr val="bg1"/>
              </a:solidFill>
            </a:endParaRPr>
          </a:p>
        </p:txBody>
      </p:sp>
      <p:sp>
        <p:nvSpPr>
          <p:cNvPr id="25" name="AutoShape 13"/>
          <p:cNvSpPr>
            <a:spLocks noChangeArrowheads="1"/>
          </p:cNvSpPr>
          <p:nvPr/>
        </p:nvSpPr>
        <p:spPr bwMode="gray">
          <a:xfrm>
            <a:off x="1646238" y="4065588"/>
            <a:ext cx="685800" cy="685800"/>
          </a:xfrm>
          <a:prstGeom prst="diamond">
            <a:avLst/>
          </a:prstGeom>
          <a:solidFill>
            <a:schemeClr val="accent2"/>
          </a:solidFill>
          <a:ln w="38100">
            <a:solidFill>
              <a:srgbClr val="FF0000"/>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rgbClr val="FF0000"/>
                </a:solidFill>
                <a:latin typeface="Arial" charset="0"/>
                <a:ea typeface="굴림" pitchFamily="34" charset="-127"/>
              </a:rPr>
              <a:t>4</a:t>
            </a:r>
            <a:endParaRPr lang="en-US" altLang="ko-KR" sz="2400" b="1">
              <a:solidFill>
                <a:srgbClr val="FF0000"/>
              </a:solidFill>
              <a:latin typeface="Arial" charset="0"/>
              <a:ea typeface="굴림" pitchFamily="34" charset="-127"/>
            </a:endParaRPr>
          </a:p>
        </p:txBody>
      </p:sp>
      <p:sp>
        <p:nvSpPr>
          <p:cNvPr id="26" name="AutoShape 14"/>
          <p:cNvSpPr>
            <a:spLocks noChangeArrowheads="1"/>
          </p:cNvSpPr>
          <p:nvPr/>
        </p:nvSpPr>
        <p:spPr bwMode="gray">
          <a:xfrm>
            <a:off x="1646238" y="4903788"/>
            <a:ext cx="685800" cy="685800"/>
          </a:xfrm>
          <a:prstGeom prst="diamond">
            <a:avLst/>
          </a:prstGeom>
          <a:solidFill>
            <a:schemeClr val="folHlink"/>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rgbClr val="FFFFFF"/>
                </a:solidFill>
                <a:latin typeface="Arial" charset="0"/>
                <a:ea typeface="굴림" pitchFamily="34" charset="-127"/>
              </a:rPr>
              <a:t>5</a:t>
            </a:r>
            <a:endParaRPr lang="en-US" altLang="ko-KR" sz="2400" b="1">
              <a:solidFill>
                <a:srgbClr val="FFFFFF"/>
              </a:solidFill>
              <a:latin typeface="Arial" charset="0"/>
              <a:ea typeface="굴림" pitchFamily="34" charset="-127"/>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0100" y="1785926"/>
            <a:ext cx="7500990" cy="3831818"/>
          </a:xfrm>
          <a:prstGeom prst="rect">
            <a:avLst/>
          </a:prstGeom>
          <a:noFill/>
        </p:spPr>
        <p:txBody>
          <a:bodyPr wrap="square" rtlCol="0">
            <a:spAutoFit/>
          </a:bodyPr>
          <a:lstStyle/>
          <a:p>
            <a:pPr marL="266700" indent="-266700">
              <a:lnSpc>
                <a:spcPct val="150000"/>
              </a:lnSpc>
              <a:buFont typeface="Wingdings" pitchFamily="2" charset="2"/>
              <a:buChar char="u"/>
            </a:pPr>
            <a:r>
              <a:rPr lang="zh-CN" altLang="en-US" sz="1800" smtClean="0"/>
              <a:t>农校对接电子商务网可以建立自己的支付平台，为采供双方的交易支付提供的交易支持的保障平台。采供双方将交易保证金存入支付平台。高校后勤采购在下采购订单之后，可以先将货款存入支付平台的账户中，资金由农校对接电子商务网负责保管。高校后勤采购方收货确认后可以同意付款，由农校对接电子商务网支付给供应商。</a:t>
            </a:r>
          </a:p>
          <a:p>
            <a:pPr marL="266700" indent="-266700">
              <a:lnSpc>
                <a:spcPct val="150000"/>
              </a:lnSpc>
              <a:buFont typeface="Wingdings" pitchFamily="2" charset="2"/>
              <a:buChar char="u"/>
            </a:pPr>
            <a:r>
              <a:rPr lang="zh-CN" altLang="en-US" sz="1800" smtClean="0"/>
              <a:t>支付平台的采购方支付信息和收货确认信息可以作为金融保理业务的有效数据来源。</a:t>
            </a:r>
          </a:p>
          <a:p>
            <a:pPr marL="266700" indent="-266700">
              <a:lnSpc>
                <a:spcPct val="150000"/>
              </a:lnSpc>
              <a:buFont typeface="Wingdings" pitchFamily="2" charset="2"/>
              <a:buChar char="u"/>
            </a:pPr>
            <a:r>
              <a:rPr lang="zh-CN" altLang="en-US" sz="1800" smtClean="0"/>
              <a:t>对于高校的后勤采购补贴，可以根据高校的结算情况按比例进行补贴，并存入高校采购的支付平台账户中使用。</a:t>
            </a:r>
          </a:p>
        </p:txBody>
      </p:sp>
      <p:sp>
        <p:nvSpPr>
          <p:cNvPr id="9"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smtClean="0">
                <a:latin typeface="宋体" charset="-122"/>
              </a:rPr>
              <a:t>四、资金与支付管理系统</a:t>
            </a:r>
            <a:endParaRPr lang="zh-CN" altLang="en-US" sz="1900" b="1">
              <a:latin typeface="宋体" charset="-122"/>
            </a:endParaRPr>
          </a:p>
        </p:txBody>
      </p:sp>
      <p:sp>
        <p:nvSpPr>
          <p:cNvPr id="4" name="TextBox 3"/>
          <p:cNvSpPr txBox="1"/>
          <p:nvPr/>
        </p:nvSpPr>
        <p:spPr>
          <a:xfrm>
            <a:off x="357158" y="1071546"/>
            <a:ext cx="3357586" cy="769441"/>
          </a:xfrm>
          <a:prstGeom prst="rect">
            <a:avLst/>
          </a:prstGeom>
          <a:noFill/>
        </p:spPr>
        <p:txBody>
          <a:bodyPr wrap="square" rtlCol="0">
            <a:spAutoFit/>
          </a:bodyPr>
          <a:lstStyle/>
          <a:p>
            <a:r>
              <a:rPr lang="zh-CN" altLang="en-US" b="1" smtClean="0"/>
              <a:t>支付管理系统：</a:t>
            </a:r>
            <a:endParaRPr lang="zh-CN" altLang="en-US" smtClean="0"/>
          </a:p>
          <a:p>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smtClean="0">
                <a:latin typeface="宋体" charset="-122"/>
              </a:rPr>
              <a:t>四、资金与支付管理系统</a:t>
            </a:r>
            <a:endParaRPr lang="zh-CN" altLang="en-US" sz="1900" b="1">
              <a:latin typeface="宋体" charset="-122"/>
            </a:endParaRPr>
          </a:p>
        </p:txBody>
      </p:sp>
      <p:sp>
        <p:nvSpPr>
          <p:cNvPr id="4" name="TextBox 3"/>
          <p:cNvSpPr txBox="1"/>
          <p:nvPr/>
        </p:nvSpPr>
        <p:spPr>
          <a:xfrm>
            <a:off x="357158" y="1071546"/>
            <a:ext cx="8786842" cy="1631216"/>
          </a:xfrm>
          <a:prstGeom prst="rect">
            <a:avLst/>
          </a:prstGeom>
          <a:noFill/>
        </p:spPr>
        <p:txBody>
          <a:bodyPr wrap="square" rtlCol="0">
            <a:spAutoFit/>
          </a:bodyPr>
          <a:lstStyle/>
          <a:p>
            <a:r>
              <a:rPr lang="zh-CN" altLang="en-US" sz="2000" smtClean="0"/>
              <a:t>高校后勤采购在农校对接电子商务平台确认订单，选择支付平台支付后，农校对接电子商务平台负责按数据规格将订单信息发往支付平台。支付平台进行支付操作，将支付结果返回农校对接电子商务网，农校对接电子商务网更新结算单状态。</a:t>
            </a:r>
          </a:p>
          <a:p>
            <a:endParaRPr lang="zh-CN" altLang="en-US" sz="2000"/>
          </a:p>
        </p:txBody>
      </p:sp>
      <p:sp>
        <p:nvSpPr>
          <p:cNvPr id="1996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9681" name="Object 1"/>
          <p:cNvGraphicFramePr>
            <a:graphicFrameLocks noChangeAspect="1"/>
          </p:cNvGraphicFramePr>
          <p:nvPr/>
        </p:nvGraphicFramePr>
        <p:xfrm>
          <a:off x="428596" y="2428868"/>
          <a:ext cx="7929618" cy="4214842"/>
        </p:xfrm>
        <a:graphic>
          <a:graphicData uri="http://schemas.openxmlformats.org/presentationml/2006/ole">
            <p:oleObj spid="_x0000_s199681" name="Visio" r:id="rId3" imgW="5195623" imgH="5711246" progId="Visio.Drawing.11">
              <p:embed/>
            </p:oleObj>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AutoShape 3"/>
          <p:cNvSpPr>
            <a:spLocks noChangeArrowheads="1"/>
          </p:cNvSpPr>
          <p:nvPr/>
        </p:nvSpPr>
        <p:spPr bwMode="gray">
          <a:xfrm>
            <a:off x="2100263" y="3370263"/>
            <a:ext cx="5473700" cy="360362"/>
          </a:xfrm>
          <a:prstGeom prst="roundRect">
            <a:avLst>
              <a:gd name="adj" fmla="val 16667"/>
            </a:avLst>
          </a:prstGeom>
          <a:gradFill rotWithShape="1">
            <a:gsLst>
              <a:gs pos="0">
                <a:schemeClr val="accent1">
                  <a:gamma/>
                  <a:shade val="46275"/>
                  <a:invGamma/>
                </a:schemeClr>
              </a:gs>
              <a:gs pos="100000">
                <a:schemeClr val="accent1"/>
              </a:gs>
            </a:gsLst>
            <a:lin ang="0" scaled="1"/>
          </a:gradFill>
          <a:ln w="9525">
            <a:noFill/>
            <a:round/>
            <a:headEnd/>
            <a:tailEnd/>
          </a:ln>
          <a:effectLst/>
        </p:spPr>
        <p:txBody>
          <a:bodyPr wrap="none" anchor="ctr"/>
          <a:lstStyle/>
          <a:p>
            <a:endParaRPr lang="zh-CN" altLang="en-US" sz="1800"/>
          </a:p>
        </p:txBody>
      </p:sp>
      <p:sp>
        <p:nvSpPr>
          <p:cNvPr id="89094" name="Rectangle 6"/>
          <p:cNvSpPr>
            <a:spLocks noGrp="1" noChangeArrowheads="1"/>
          </p:cNvSpPr>
          <p:nvPr>
            <p:ph type="title" idx="4294967295"/>
          </p:nvPr>
        </p:nvSpPr>
        <p:spPr bwMode="black">
          <a:xfrm>
            <a:off x="395288" y="260350"/>
            <a:ext cx="8207375" cy="609600"/>
          </a:xfrm>
        </p:spPr>
        <p:txBody>
          <a:bodyPr/>
          <a:lstStyle/>
          <a:p>
            <a:pPr algn="ctr" eaLnBrk="1" hangingPunct="1"/>
            <a:r>
              <a:rPr lang="zh-CN" altLang="en-US" smtClean="0">
                <a:latin typeface="Verdana" pitchFamily="34" charset="0"/>
                <a:ea typeface="宋体" charset="-122"/>
              </a:rPr>
              <a:t>目　　录</a:t>
            </a:r>
          </a:p>
        </p:txBody>
      </p:sp>
      <p:sp>
        <p:nvSpPr>
          <p:cNvPr id="89096" name="AutoShape 8"/>
          <p:cNvSpPr>
            <a:spLocks noChangeArrowheads="1"/>
          </p:cNvSpPr>
          <p:nvPr/>
        </p:nvSpPr>
        <p:spPr bwMode="gray">
          <a:xfrm>
            <a:off x="2417763" y="3284538"/>
            <a:ext cx="6186487" cy="48577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系统架构及运行环境</a:t>
            </a:r>
            <a:endParaRPr lang="en-US" altLang="zh-CN" sz="1800" b="1">
              <a:solidFill>
                <a:schemeClr val="bg1"/>
              </a:solidFill>
            </a:endParaRPr>
          </a:p>
        </p:txBody>
      </p:sp>
      <p:sp>
        <p:nvSpPr>
          <p:cNvPr id="89097" name="AutoShape 9"/>
          <p:cNvSpPr>
            <a:spLocks noChangeArrowheads="1"/>
          </p:cNvSpPr>
          <p:nvPr/>
        </p:nvSpPr>
        <p:spPr bwMode="gray">
          <a:xfrm>
            <a:off x="2408238" y="4162425"/>
            <a:ext cx="6340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项目实施及售后服务</a:t>
            </a:r>
            <a:endParaRPr lang="zh-CN" altLang="en-US" sz="1800" b="1">
              <a:solidFill>
                <a:schemeClr val="bg1"/>
              </a:solidFill>
            </a:endParaRPr>
          </a:p>
        </p:txBody>
      </p:sp>
      <p:sp>
        <p:nvSpPr>
          <p:cNvPr id="61452" name="AutoShape 12"/>
          <p:cNvSpPr>
            <a:spLocks noChangeArrowheads="1"/>
          </p:cNvSpPr>
          <p:nvPr/>
        </p:nvSpPr>
        <p:spPr bwMode="gray">
          <a:xfrm>
            <a:off x="1646238" y="3151188"/>
            <a:ext cx="685800" cy="685800"/>
          </a:xfrm>
          <a:prstGeom prst="diamond">
            <a:avLst/>
          </a:prstGeom>
          <a:solidFill>
            <a:schemeClr val="accent1"/>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chemeClr val="bg1"/>
                </a:solidFill>
                <a:latin typeface="Arial" charset="0"/>
                <a:ea typeface="굴림" pitchFamily="34" charset="-127"/>
              </a:rPr>
              <a:t>3</a:t>
            </a:r>
          </a:p>
        </p:txBody>
      </p:sp>
      <p:sp>
        <p:nvSpPr>
          <p:cNvPr id="2" name="AutoShape 3"/>
          <p:cNvSpPr>
            <a:spLocks noChangeArrowheads="1"/>
          </p:cNvSpPr>
          <p:nvPr/>
        </p:nvSpPr>
        <p:spPr bwMode="gray">
          <a:xfrm>
            <a:off x="2051050" y="2493963"/>
            <a:ext cx="5473700" cy="360362"/>
          </a:xfrm>
          <a:prstGeom prst="roundRect">
            <a:avLst>
              <a:gd name="adj" fmla="val 16667"/>
            </a:avLst>
          </a:prstGeom>
          <a:solidFill>
            <a:srgbClr val="0066FF"/>
          </a:solidFill>
          <a:ln w="9525">
            <a:noFill/>
            <a:round/>
            <a:headEnd/>
            <a:tailEnd/>
          </a:ln>
        </p:spPr>
        <p:txBody>
          <a:bodyPr wrap="none" anchor="ctr"/>
          <a:lstStyle/>
          <a:p>
            <a:endParaRPr lang="zh-CN" altLang="en-US" sz="1800"/>
          </a:p>
        </p:txBody>
      </p:sp>
      <p:sp>
        <p:nvSpPr>
          <p:cNvPr id="89104" name="AutoShape 8"/>
          <p:cNvSpPr>
            <a:spLocks noChangeArrowheads="1"/>
          </p:cNvSpPr>
          <p:nvPr/>
        </p:nvSpPr>
        <p:spPr bwMode="gray">
          <a:xfrm>
            <a:off x="2419350" y="2463800"/>
            <a:ext cx="5897563" cy="46672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农校对接电子商务系统解决方案</a:t>
            </a:r>
            <a:endParaRPr lang="en-US" altLang="zh-CN" sz="1800" b="1">
              <a:solidFill>
                <a:schemeClr val="bg1"/>
              </a:solidFill>
            </a:endParaRPr>
          </a:p>
        </p:txBody>
      </p:sp>
      <p:sp>
        <p:nvSpPr>
          <p:cNvPr id="3" name="AutoShape 12"/>
          <p:cNvSpPr>
            <a:spLocks noChangeArrowheads="1"/>
          </p:cNvSpPr>
          <p:nvPr/>
        </p:nvSpPr>
        <p:spPr bwMode="gray">
          <a:xfrm>
            <a:off x="1647825" y="2311400"/>
            <a:ext cx="685800" cy="685800"/>
          </a:xfrm>
          <a:prstGeom prst="diamond">
            <a:avLst/>
          </a:prstGeom>
          <a:solidFill>
            <a:srgbClr val="0066FF"/>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ko-KR" sz="2400" b="1">
                <a:solidFill>
                  <a:schemeClr val="bg1"/>
                </a:solidFill>
                <a:latin typeface="Arial" charset="0"/>
                <a:ea typeface="굴림" pitchFamily="34" charset="-127"/>
              </a:rPr>
              <a:t>2</a:t>
            </a:r>
          </a:p>
        </p:txBody>
      </p:sp>
      <p:sp>
        <p:nvSpPr>
          <p:cNvPr id="18" name="AutoShape 2"/>
          <p:cNvSpPr>
            <a:spLocks noChangeArrowheads="1"/>
          </p:cNvSpPr>
          <p:nvPr/>
        </p:nvSpPr>
        <p:spPr bwMode="gray">
          <a:xfrm>
            <a:off x="2085975" y="1576388"/>
            <a:ext cx="5473700" cy="360362"/>
          </a:xfrm>
          <a:prstGeom prst="roundRect">
            <a:avLst>
              <a:gd name="adj" fmla="val 16667"/>
            </a:avLst>
          </a:prstGeom>
          <a:gradFill rotWithShape="1">
            <a:gsLst>
              <a:gs pos="0">
                <a:schemeClr val="hlink">
                  <a:gamma/>
                  <a:shade val="46275"/>
                  <a:invGamma/>
                </a:schemeClr>
              </a:gs>
              <a:gs pos="100000">
                <a:schemeClr val="hlink"/>
              </a:gs>
            </a:gsLst>
            <a:lin ang="0" scaled="1"/>
          </a:gradFill>
          <a:ln w="9525">
            <a:noFill/>
            <a:round/>
            <a:headEnd/>
            <a:tailEnd/>
          </a:ln>
          <a:effectLst/>
        </p:spPr>
        <p:txBody>
          <a:bodyPr wrap="none" anchor="ctr"/>
          <a:lstStyle/>
          <a:p>
            <a:endParaRPr lang="zh-CN" altLang="en-US" sz="1800"/>
          </a:p>
        </p:txBody>
      </p:sp>
      <p:sp>
        <p:nvSpPr>
          <p:cNvPr id="19" name="AutoShape 7"/>
          <p:cNvSpPr>
            <a:spLocks noChangeArrowheads="1"/>
          </p:cNvSpPr>
          <p:nvPr/>
        </p:nvSpPr>
        <p:spPr bwMode="gray">
          <a:xfrm>
            <a:off x="2397125" y="1516063"/>
            <a:ext cx="5919788" cy="466725"/>
          </a:xfrm>
          <a:prstGeom prst="roundRect">
            <a:avLst>
              <a:gd name="adj" fmla="val 16667"/>
            </a:avLst>
          </a:prstGeom>
          <a:noFill/>
          <a:ln w="38100">
            <a:noFill/>
            <a:round/>
            <a:headEnd/>
            <a:tailEnd/>
          </a:ln>
        </p:spPr>
        <p:txBody>
          <a:bodyPr wrap="none" anchor="ctr"/>
          <a:lstStyle/>
          <a:p>
            <a:pPr eaLnBrk="1" latinLnBrk="1" hangingPunct="1"/>
            <a:r>
              <a:rPr lang="zh-CN" altLang="en-US" sz="1800" b="1" smtClean="0">
                <a:solidFill>
                  <a:schemeClr val="bg1"/>
                </a:solidFill>
              </a:rPr>
              <a:t>农校对接电子商务的运营模式</a:t>
            </a:r>
            <a:endParaRPr lang="en-US" altLang="zh-CN" sz="1800" b="1">
              <a:solidFill>
                <a:schemeClr val="bg1"/>
              </a:solidFill>
            </a:endParaRPr>
          </a:p>
        </p:txBody>
      </p:sp>
      <p:sp>
        <p:nvSpPr>
          <p:cNvPr id="20" name="AutoShape 11"/>
          <p:cNvSpPr>
            <a:spLocks noChangeArrowheads="1"/>
          </p:cNvSpPr>
          <p:nvPr/>
        </p:nvSpPr>
        <p:spPr bwMode="gray">
          <a:xfrm>
            <a:off x="1646238" y="1376363"/>
            <a:ext cx="685800" cy="685800"/>
          </a:xfrm>
          <a:prstGeom prst="diamond">
            <a:avLst/>
          </a:prstGeom>
          <a:solidFill>
            <a:schemeClr val="hlink"/>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ko-KR" sz="2400" b="1">
                <a:solidFill>
                  <a:schemeClr val="bg1"/>
                </a:solidFill>
                <a:latin typeface="Arial" charset="0"/>
                <a:ea typeface="굴림" pitchFamily="34" charset="-127"/>
              </a:rPr>
              <a:t>1</a:t>
            </a:r>
          </a:p>
        </p:txBody>
      </p:sp>
      <p:sp>
        <p:nvSpPr>
          <p:cNvPr id="21" name="AutoShape 4"/>
          <p:cNvSpPr>
            <a:spLocks noChangeArrowheads="1"/>
          </p:cNvSpPr>
          <p:nvPr/>
        </p:nvSpPr>
        <p:spPr bwMode="gray">
          <a:xfrm>
            <a:off x="2085975" y="4221163"/>
            <a:ext cx="5473700" cy="360362"/>
          </a:xfrm>
          <a:prstGeom prst="roundRect">
            <a:avLst>
              <a:gd name="adj" fmla="val 16667"/>
            </a:avLst>
          </a:prstGeom>
          <a:gradFill rotWithShape="1">
            <a:gsLst>
              <a:gs pos="0">
                <a:schemeClr val="accent2">
                  <a:gamma/>
                  <a:shade val="46275"/>
                  <a:invGamma/>
                </a:schemeClr>
              </a:gs>
              <a:gs pos="100000">
                <a:schemeClr val="accent2"/>
              </a:gs>
            </a:gsLst>
            <a:lin ang="0" scaled="1"/>
          </a:gradFill>
          <a:ln w="9525">
            <a:noFill/>
            <a:round/>
            <a:headEnd/>
            <a:tailEnd/>
          </a:ln>
          <a:effectLst/>
        </p:spPr>
        <p:txBody>
          <a:bodyPr wrap="none" anchor="ctr"/>
          <a:lstStyle/>
          <a:p>
            <a:endParaRPr lang="zh-CN" altLang="en-US" sz="1800"/>
          </a:p>
        </p:txBody>
      </p:sp>
      <p:sp>
        <p:nvSpPr>
          <p:cNvPr id="22" name="AutoShape 5"/>
          <p:cNvSpPr>
            <a:spLocks noChangeArrowheads="1"/>
          </p:cNvSpPr>
          <p:nvPr/>
        </p:nvSpPr>
        <p:spPr bwMode="gray">
          <a:xfrm>
            <a:off x="2085975" y="5099050"/>
            <a:ext cx="5473700" cy="360363"/>
          </a:xfrm>
          <a:prstGeom prst="roundRect">
            <a:avLst>
              <a:gd name="adj" fmla="val 16667"/>
            </a:avLst>
          </a:prstGeom>
          <a:gradFill rotWithShape="1">
            <a:gsLst>
              <a:gs pos="0">
                <a:schemeClr val="folHlink">
                  <a:gamma/>
                  <a:shade val="46275"/>
                  <a:invGamma/>
                </a:schemeClr>
              </a:gs>
              <a:gs pos="100000">
                <a:schemeClr val="folHlink"/>
              </a:gs>
            </a:gsLst>
            <a:lin ang="0" scaled="1"/>
          </a:gradFill>
          <a:ln w="9525">
            <a:noFill/>
            <a:round/>
            <a:headEnd/>
            <a:tailEnd/>
          </a:ln>
          <a:effectLst/>
        </p:spPr>
        <p:txBody>
          <a:bodyPr wrap="none" anchor="ctr"/>
          <a:lstStyle/>
          <a:p>
            <a:endParaRPr lang="zh-CN" altLang="en-US" sz="1800"/>
          </a:p>
        </p:txBody>
      </p:sp>
      <p:sp>
        <p:nvSpPr>
          <p:cNvPr id="23" name="AutoShape 10"/>
          <p:cNvSpPr>
            <a:spLocks noChangeArrowheads="1"/>
          </p:cNvSpPr>
          <p:nvPr/>
        </p:nvSpPr>
        <p:spPr bwMode="gray">
          <a:xfrm>
            <a:off x="2484438" y="5033963"/>
            <a:ext cx="5832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供应商（分销）管理系统</a:t>
            </a:r>
            <a:endParaRPr lang="zh-CN" altLang="en-US" sz="1800" b="1">
              <a:solidFill>
                <a:schemeClr val="bg1"/>
              </a:solidFill>
            </a:endParaRPr>
          </a:p>
        </p:txBody>
      </p:sp>
      <p:sp>
        <p:nvSpPr>
          <p:cNvPr id="24" name="AutoShape 13"/>
          <p:cNvSpPr>
            <a:spLocks noChangeArrowheads="1"/>
          </p:cNvSpPr>
          <p:nvPr/>
        </p:nvSpPr>
        <p:spPr bwMode="gray">
          <a:xfrm>
            <a:off x="1646238" y="4065588"/>
            <a:ext cx="685800" cy="685800"/>
          </a:xfrm>
          <a:prstGeom prst="diamond">
            <a:avLst/>
          </a:prstGeom>
          <a:solidFill>
            <a:schemeClr val="accent2"/>
          </a:solidFill>
          <a:ln w="38100">
            <a:solidFill>
              <a:schemeClr val="bg1"/>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chemeClr val="bg1"/>
                </a:solidFill>
                <a:latin typeface="Arial" charset="0"/>
                <a:ea typeface="굴림" pitchFamily="34" charset="-127"/>
              </a:rPr>
              <a:t>4</a:t>
            </a:r>
            <a:endParaRPr lang="en-US" altLang="ko-KR" sz="2400" b="1">
              <a:solidFill>
                <a:schemeClr val="bg1"/>
              </a:solidFill>
              <a:latin typeface="Arial" charset="0"/>
              <a:ea typeface="굴림" pitchFamily="34" charset="-127"/>
            </a:endParaRPr>
          </a:p>
        </p:txBody>
      </p:sp>
      <p:sp>
        <p:nvSpPr>
          <p:cNvPr id="25" name="AutoShape 14"/>
          <p:cNvSpPr>
            <a:spLocks noChangeArrowheads="1"/>
          </p:cNvSpPr>
          <p:nvPr/>
        </p:nvSpPr>
        <p:spPr bwMode="gray">
          <a:xfrm>
            <a:off x="1646238" y="4903788"/>
            <a:ext cx="685800" cy="685800"/>
          </a:xfrm>
          <a:prstGeom prst="diamond">
            <a:avLst/>
          </a:prstGeom>
          <a:solidFill>
            <a:schemeClr val="folHlink"/>
          </a:solidFill>
          <a:ln w="38100">
            <a:solidFill>
              <a:srgbClr val="FF0000"/>
            </a:solidFill>
            <a:miter lim="800000"/>
            <a:headEnd/>
            <a:tailEnd/>
          </a:ln>
          <a:effectLst>
            <a:outerShdw sy="50000" rotWithShape="0">
              <a:srgbClr val="808080">
                <a:alpha val="50000"/>
              </a:srgbClr>
            </a:outerShdw>
          </a:effectLst>
        </p:spPr>
        <p:txBody>
          <a:bodyPr wrap="none" anchor="ctr"/>
          <a:lstStyle/>
          <a:p>
            <a:pPr algn="ctr"/>
            <a:r>
              <a:rPr lang="en-US" altLang="zh-CN" sz="2400" b="1">
                <a:solidFill>
                  <a:srgbClr val="FF0000"/>
                </a:solidFill>
                <a:latin typeface="Arial" charset="0"/>
                <a:ea typeface="굴림" pitchFamily="34" charset="-127"/>
              </a:rPr>
              <a:t>5</a:t>
            </a:r>
            <a:endParaRPr lang="en-US" altLang="ko-KR" sz="2400" b="1">
              <a:solidFill>
                <a:srgbClr val="FF0000"/>
              </a:solidFill>
              <a:latin typeface="Arial" charset="0"/>
              <a:ea typeface="굴림" pitchFamily="34" charset="-127"/>
            </a:endParaRPr>
          </a:p>
        </p:txBody>
      </p:sp>
      <p:sp>
        <p:nvSpPr>
          <p:cNvPr id="26" name="AutoShape 9"/>
          <p:cNvSpPr>
            <a:spLocks noChangeArrowheads="1"/>
          </p:cNvSpPr>
          <p:nvPr/>
        </p:nvSpPr>
        <p:spPr bwMode="gray">
          <a:xfrm>
            <a:off x="2428860" y="4176721"/>
            <a:ext cx="6340475" cy="466725"/>
          </a:xfrm>
          <a:prstGeom prst="roundRect">
            <a:avLst>
              <a:gd name="adj" fmla="val 16667"/>
            </a:avLst>
          </a:prstGeom>
          <a:noFill/>
          <a:ln w="38100">
            <a:noFill/>
            <a:round/>
            <a:headEnd/>
            <a:tailEnd/>
          </a:ln>
        </p:spPr>
        <p:txBody>
          <a:bodyPr wrap="none" anchor="ctr"/>
          <a:lstStyle/>
          <a:p>
            <a:r>
              <a:rPr lang="zh-CN" altLang="en-US" sz="1800" b="1" smtClean="0">
                <a:solidFill>
                  <a:schemeClr val="bg1"/>
                </a:solidFill>
              </a:rPr>
              <a:t>资金与支付管理系统</a:t>
            </a:r>
            <a:endParaRPr lang="zh-CN" altLang="en-US" sz="1800" b="1">
              <a:solidFill>
                <a:schemeClr val="bg1"/>
              </a:solidFil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Х꣰ХX"/>
          <p:cNvPicPr>
            <a:picLocks noChangeAspect="1" noChangeArrowheads="1"/>
          </p:cNvPicPr>
          <p:nvPr/>
        </p:nvPicPr>
        <p:blipFill>
          <a:blip r:embed="rId2"/>
          <a:srcRect/>
          <a:stretch>
            <a:fillRect/>
          </a:stretch>
        </p:blipFill>
        <p:spPr bwMode="auto">
          <a:xfrm>
            <a:off x="928662" y="2096352"/>
            <a:ext cx="7215238" cy="4618796"/>
          </a:xfrm>
          <a:prstGeom prst="rect">
            <a:avLst/>
          </a:prstGeom>
          <a:noFill/>
          <a:ln w="9525">
            <a:noFill/>
            <a:miter lim="800000"/>
            <a:headEnd/>
            <a:tailEnd/>
          </a:ln>
        </p:spPr>
      </p:pic>
      <p:sp>
        <p:nvSpPr>
          <p:cNvPr id="6" name="Rectangle 23"/>
          <p:cNvSpPr>
            <a:spLocks noChangeArrowheads="1"/>
          </p:cNvSpPr>
          <p:nvPr/>
        </p:nvSpPr>
        <p:spPr bwMode="auto">
          <a:xfrm>
            <a:off x="357159" y="1071546"/>
            <a:ext cx="8572559" cy="1015663"/>
          </a:xfrm>
          <a:prstGeom prst="rect">
            <a:avLst/>
          </a:prstGeom>
          <a:noFill/>
          <a:ln w="9525">
            <a:noFill/>
            <a:miter lim="800000"/>
            <a:headEnd/>
            <a:tailEnd/>
          </a:ln>
          <a:effectLst>
            <a:prstShdw prst="shdw12">
              <a:schemeClr val="bg2">
                <a:alpha val="50000"/>
              </a:schemeClr>
            </a:prstShdw>
          </a:effectLst>
        </p:spPr>
        <p:txBody>
          <a:bodyPr wrap="square">
            <a:spAutoFit/>
          </a:bodyPr>
          <a:lstStyle/>
          <a:p>
            <a:r>
              <a:rPr lang="zh-CN" altLang="en-US" sz="2000" smtClean="0"/>
              <a:t>富基融通</a:t>
            </a:r>
            <a:r>
              <a:rPr lang="en-US" sz="2000" smtClean="0"/>
              <a:t>DMS </a:t>
            </a:r>
            <a:r>
              <a:rPr lang="zh-CN" altLang="en-US" sz="2000" smtClean="0"/>
              <a:t>从信息流、物流、资金流三条主线全面优化提升分销企业内部业务流程运行效率出发，以管理控制为核心（特别是针对分支机构），以供应链协同为辅助，构建了现代分销企业高效的资源管理模式。</a:t>
            </a:r>
            <a:endParaRPr lang="zh-CN" altLang="en-US" sz="2000">
              <a:latin typeface="宋体" charset="-122"/>
            </a:endParaRPr>
          </a:p>
        </p:txBody>
      </p:sp>
      <p:sp>
        <p:nvSpPr>
          <p:cNvPr id="7"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smtClean="0">
                <a:latin typeface="宋体" charset="-122"/>
              </a:rPr>
              <a:t>五、供应商（分销）管理系统</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7158" y="1071546"/>
            <a:ext cx="3357586" cy="769441"/>
          </a:xfrm>
          <a:prstGeom prst="rect">
            <a:avLst/>
          </a:prstGeom>
          <a:noFill/>
        </p:spPr>
        <p:txBody>
          <a:bodyPr wrap="square" rtlCol="0">
            <a:spAutoFit/>
          </a:bodyPr>
          <a:lstStyle/>
          <a:p>
            <a:r>
              <a:rPr lang="zh-CN" altLang="en-US" b="1" smtClean="0"/>
              <a:t>分销企业内部：</a:t>
            </a:r>
            <a:endParaRPr lang="zh-CN" altLang="en-US" smtClean="0"/>
          </a:p>
          <a:p>
            <a:endParaRPr lang="zh-CN" altLang="en-US"/>
          </a:p>
        </p:txBody>
      </p:sp>
      <p:sp>
        <p:nvSpPr>
          <p:cNvPr id="7" name="TextBox 6"/>
          <p:cNvSpPr txBox="1"/>
          <p:nvPr/>
        </p:nvSpPr>
        <p:spPr>
          <a:xfrm>
            <a:off x="1000100" y="1785926"/>
            <a:ext cx="7500990" cy="3363741"/>
          </a:xfrm>
          <a:prstGeom prst="rect">
            <a:avLst/>
          </a:prstGeom>
          <a:noFill/>
        </p:spPr>
        <p:txBody>
          <a:bodyPr wrap="square" rtlCol="0">
            <a:spAutoFit/>
          </a:bodyPr>
          <a:lstStyle/>
          <a:p>
            <a:pPr marL="266700" indent="-266700">
              <a:lnSpc>
                <a:spcPct val="150000"/>
              </a:lnSpc>
              <a:buFont typeface="Wingdings" pitchFamily="2" charset="2"/>
              <a:buChar char="u"/>
            </a:pPr>
            <a:r>
              <a:rPr lang="zh-CN" altLang="en-US" sz="1800" smtClean="0"/>
              <a:t>以采购、销售、库存</a:t>
            </a:r>
            <a:r>
              <a:rPr lang="en-US" altLang="zh-CN" sz="1800" smtClean="0"/>
              <a:t>/</a:t>
            </a:r>
            <a:r>
              <a:rPr lang="zh-CN" altLang="en-US" sz="1800" smtClean="0"/>
              <a:t>配送中心、应收和应付等核心模块为主线，以对分支机构的集中式的过程管理思想为主线，全面优化分销企业的总部及众多分支机构的日常核心生意流程效率；</a:t>
            </a:r>
          </a:p>
          <a:p>
            <a:pPr marL="266700" indent="-266700">
              <a:lnSpc>
                <a:spcPct val="150000"/>
              </a:lnSpc>
              <a:buFont typeface="Wingdings" pitchFamily="2" charset="2"/>
              <a:buChar char="u"/>
            </a:pPr>
            <a:r>
              <a:rPr lang="zh-CN" altLang="en-US" sz="1800" smtClean="0"/>
              <a:t>通过</a:t>
            </a:r>
            <a:r>
              <a:rPr lang="en-US" altLang="zh-CN" sz="1800" smtClean="0"/>
              <a:t>BI</a:t>
            </a:r>
            <a:r>
              <a:rPr lang="zh-CN" altLang="en-US" sz="1800" smtClean="0"/>
              <a:t>分析报表模块为企业各个层面的管理人员（总经理、分公司经理、各级业务经理等）提供业界革命性的“</a:t>
            </a:r>
            <a:r>
              <a:rPr lang="en-US" altLang="zh-CN" sz="1800" smtClean="0"/>
              <a:t>PUSH”</a:t>
            </a:r>
            <a:r>
              <a:rPr lang="zh-CN" altLang="en-US" sz="1800" smtClean="0"/>
              <a:t>式的决策分析和业务生意回顾报表，让企业及时地、多角度、全方位地“日清日结”地透视营运状况。</a:t>
            </a:r>
          </a:p>
          <a:p>
            <a:pPr marL="266700" indent="-266700">
              <a:lnSpc>
                <a:spcPct val="150000"/>
              </a:lnSpc>
              <a:buFont typeface="Wingdings" pitchFamily="2" charset="2"/>
              <a:buChar char="u"/>
            </a:pPr>
            <a:r>
              <a:rPr lang="zh-CN" altLang="en-US" sz="1800" smtClean="0"/>
              <a:t>以总账接口实现业务系统和专业财务系统的无缝衔接。</a:t>
            </a:r>
          </a:p>
        </p:txBody>
      </p:sp>
      <p:sp>
        <p:nvSpPr>
          <p:cNvPr id="9"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smtClean="0">
                <a:latin typeface="宋体" charset="-122"/>
              </a:rPr>
              <a:t>五、供应商（分销）管理系统</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7158" y="1071546"/>
            <a:ext cx="3357586" cy="769441"/>
          </a:xfrm>
          <a:prstGeom prst="rect">
            <a:avLst/>
          </a:prstGeom>
          <a:noFill/>
        </p:spPr>
        <p:txBody>
          <a:bodyPr wrap="square" rtlCol="0">
            <a:spAutoFit/>
          </a:bodyPr>
          <a:lstStyle/>
          <a:p>
            <a:r>
              <a:rPr lang="zh-CN" altLang="en-US" b="1" smtClean="0"/>
              <a:t>供应商协同：</a:t>
            </a:r>
            <a:endParaRPr lang="zh-CN" altLang="en-US" smtClean="0"/>
          </a:p>
          <a:p>
            <a:endParaRPr lang="zh-CN" altLang="en-US"/>
          </a:p>
        </p:txBody>
      </p:sp>
      <p:sp>
        <p:nvSpPr>
          <p:cNvPr id="7" name="TextBox 6"/>
          <p:cNvSpPr txBox="1"/>
          <p:nvPr/>
        </p:nvSpPr>
        <p:spPr>
          <a:xfrm>
            <a:off x="1000100" y="1785926"/>
            <a:ext cx="7500990" cy="2532745"/>
          </a:xfrm>
          <a:prstGeom prst="rect">
            <a:avLst/>
          </a:prstGeom>
          <a:noFill/>
        </p:spPr>
        <p:txBody>
          <a:bodyPr wrap="square" rtlCol="0">
            <a:spAutoFit/>
          </a:bodyPr>
          <a:lstStyle/>
          <a:p>
            <a:pPr marL="266700" lvl="2" indent="-266700">
              <a:lnSpc>
                <a:spcPct val="150000"/>
              </a:lnSpc>
              <a:buFont typeface="Wingdings" pitchFamily="2" charset="2"/>
              <a:buChar char="u"/>
            </a:pPr>
            <a:r>
              <a:rPr lang="zh-CN" altLang="en-US" sz="1800" smtClean="0"/>
              <a:t>通过电子供应商产品信息、价格信息接口实现同上游供应商之间的商业信息快速共享；</a:t>
            </a:r>
          </a:p>
          <a:p>
            <a:pPr marL="266700" lvl="2" indent="-266700">
              <a:lnSpc>
                <a:spcPct val="150000"/>
              </a:lnSpc>
              <a:buFont typeface="Wingdings" pitchFamily="2" charset="2"/>
              <a:buChar char="u"/>
            </a:pPr>
            <a:r>
              <a:rPr lang="zh-CN" altLang="en-US" sz="1800" smtClean="0"/>
              <a:t>通过电子定单接口模块实现分销企业和供应商之间的快速电子下单，彻底抛弃了旧式的手工电话或者传真的繁琐的下单流程，双赢的商务协作使得双方的效率和准确度将大大提升，降低了采购的成本费用。</a:t>
            </a:r>
          </a:p>
          <a:p>
            <a:pPr marL="266700" lvl="2" indent="-266700">
              <a:lnSpc>
                <a:spcPct val="150000"/>
              </a:lnSpc>
              <a:buFont typeface="Wingdings" pitchFamily="2" charset="2"/>
              <a:buChar char="u"/>
            </a:pPr>
            <a:r>
              <a:rPr lang="zh-CN" altLang="en-US" sz="1800" smtClean="0"/>
              <a:t>以总账接口实现业务系统和专业财务系统的无缝衔接。</a:t>
            </a:r>
          </a:p>
        </p:txBody>
      </p:sp>
      <p:sp>
        <p:nvSpPr>
          <p:cNvPr id="5"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smtClean="0">
                <a:latin typeface="宋体" charset="-122"/>
              </a:rPr>
              <a:t>五、供应商（分销）管理系统</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7158" y="1071546"/>
            <a:ext cx="3357586" cy="769441"/>
          </a:xfrm>
          <a:prstGeom prst="rect">
            <a:avLst/>
          </a:prstGeom>
          <a:noFill/>
        </p:spPr>
        <p:txBody>
          <a:bodyPr wrap="square" rtlCol="0">
            <a:spAutoFit/>
          </a:bodyPr>
          <a:lstStyle/>
          <a:p>
            <a:r>
              <a:rPr lang="zh-CN" altLang="en-US" b="1" smtClean="0"/>
              <a:t>客户协同：</a:t>
            </a:r>
            <a:endParaRPr lang="zh-CN" altLang="en-US" smtClean="0"/>
          </a:p>
          <a:p>
            <a:endParaRPr lang="zh-CN" altLang="en-US"/>
          </a:p>
        </p:txBody>
      </p:sp>
      <p:sp>
        <p:nvSpPr>
          <p:cNvPr id="7" name="TextBox 6"/>
          <p:cNvSpPr txBox="1"/>
          <p:nvPr/>
        </p:nvSpPr>
        <p:spPr>
          <a:xfrm>
            <a:off x="1000100" y="1785926"/>
            <a:ext cx="7500990" cy="1754326"/>
          </a:xfrm>
          <a:prstGeom prst="rect">
            <a:avLst/>
          </a:prstGeom>
          <a:noFill/>
        </p:spPr>
        <p:txBody>
          <a:bodyPr wrap="square" rtlCol="0">
            <a:spAutoFit/>
          </a:bodyPr>
          <a:lstStyle/>
          <a:p>
            <a:pPr marL="266700" lvl="2" indent="-266700">
              <a:lnSpc>
                <a:spcPct val="150000"/>
              </a:lnSpc>
              <a:buFont typeface="Wingdings" pitchFamily="2" charset="2"/>
              <a:buChar char="u"/>
            </a:pPr>
            <a:r>
              <a:rPr lang="zh-CN" altLang="en-US" sz="1800" smtClean="0"/>
              <a:t>通过</a:t>
            </a:r>
            <a:r>
              <a:rPr lang="en-US" altLang="en-US" sz="1800" smtClean="0"/>
              <a:t>PDA</a:t>
            </a:r>
            <a:r>
              <a:rPr lang="zh-CN" altLang="en-US" sz="1800" smtClean="0"/>
              <a:t>子系统实现对终端客户的自动移动销售和对分销覆盖数据的电子化收集；</a:t>
            </a:r>
          </a:p>
          <a:p>
            <a:pPr marL="266700" indent="-266700">
              <a:lnSpc>
                <a:spcPct val="150000"/>
              </a:lnSpc>
              <a:buFont typeface="Wingdings" pitchFamily="2" charset="2"/>
              <a:buChar char="u"/>
            </a:pPr>
            <a:r>
              <a:rPr lang="zh-CN" altLang="en-US" sz="1800" smtClean="0"/>
              <a:t>通过直接在客户处部署客户</a:t>
            </a:r>
            <a:r>
              <a:rPr lang="en-US" altLang="en-US" sz="1800" smtClean="0"/>
              <a:t>WEB</a:t>
            </a:r>
            <a:r>
              <a:rPr lang="zh-CN" altLang="en-US" sz="1800" smtClean="0"/>
              <a:t>订单插件实现和终端客户的电子商务协同（如电子订单等）。</a:t>
            </a:r>
          </a:p>
        </p:txBody>
      </p:sp>
      <p:sp>
        <p:nvSpPr>
          <p:cNvPr id="5" name="矩形 4"/>
          <p:cNvSpPr/>
          <p:nvPr/>
        </p:nvSpPr>
        <p:spPr>
          <a:xfrm>
            <a:off x="928662" y="4001350"/>
            <a:ext cx="7429552" cy="1785104"/>
          </a:xfrm>
          <a:prstGeom prst="rect">
            <a:avLst/>
          </a:prstGeom>
        </p:spPr>
        <p:txBody>
          <a:bodyPr wrap="square">
            <a:spAutoFit/>
          </a:bodyPr>
          <a:lstStyle/>
          <a:p>
            <a:r>
              <a:rPr lang="zh-CN" altLang="en-US" smtClean="0"/>
              <a:t>农校对接电子商务网需要整合供应链上游资源，制定并规范交易规则，希望通过系统辅助中小供应商规范管理，从而更好的服务于农校对接电子商务网。富基</a:t>
            </a:r>
            <a:r>
              <a:rPr lang="en-US" smtClean="0"/>
              <a:t>DMS V2</a:t>
            </a:r>
            <a:r>
              <a:rPr lang="zh-CN" altLang="en-US" smtClean="0"/>
              <a:t>可以满足这一需求。供应商通过部署</a:t>
            </a:r>
            <a:r>
              <a:rPr lang="en-US" smtClean="0"/>
              <a:t>DMS V2</a:t>
            </a:r>
            <a:r>
              <a:rPr lang="zh-CN" altLang="en-US" smtClean="0"/>
              <a:t>可以与农校对接电子商务网实现信息共享，并无缝连接。</a:t>
            </a:r>
            <a:endParaRPr lang="zh-CN" altLang="en-US"/>
          </a:p>
        </p:txBody>
      </p:sp>
      <p:sp>
        <p:nvSpPr>
          <p:cNvPr id="9" name="Rectangle 2"/>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smtClean="0">
                <a:latin typeface="宋体" charset="-122"/>
              </a:rPr>
              <a:t>五、供应商（分销）管理系统</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WordArt 3"/>
          <p:cNvSpPr>
            <a:spLocks noChangeArrowheads="1" noChangeShapeType="1" noTextEdit="1"/>
          </p:cNvSpPr>
          <p:nvPr/>
        </p:nvSpPr>
        <p:spPr bwMode="gray">
          <a:xfrm>
            <a:off x="1547813" y="2924175"/>
            <a:ext cx="5759450" cy="863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headEnd/>
                  <a:tailEnd/>
                </a:ln>
                <a:gradFill rotWithShape="1">
                  <a:gsLst>
                    <a:gs pos="0">
                      <a:schemeClr val="tx1"/>
                    </a:gs>
                    <a:gs pos="100000">
                      <a:schemeClr val="accent1"/>
                    </a:gs>
                  </a:gsLst>
                  <a:lin ang="0" scaled="1"/>
                </a:gradFill>
                <a:effectLst>
                  <a:outerShdw dist="63500" dir="2212194" algn="ctr" rotWithShape="0">
                    <a:srgbClr val="868686">
                      <a:alpha val="50000"/>
                    </a:srgbClr>
                  </a:outerShdw>
                </a:effectLst>
                <a:latin typeface="Arial"/>
                <a:cs typeface="Arial"/>
              </a:rPr>
              <a:t>Thank You !</a:t>
            </a:r>
            <a:endParaRPr lang="zh-CN" altLang="en-US" sz="3600" b="1" kern="10">
              <a:ln w="19050">
                <a:solidFill>
                  <a:schemeClr val="bg1"/>
                </a:solidFill>
                <a:round/>
                <a:headEnd/>
                <a:tailEnd/>
              </a:ln>
              <a:gradFill rotWithShape="1">
                <a:gsLst>
                  <a:gs pos="0">
                    <a:schemeClr val="tx1"/>
                  </a:gs>
                  <a:gs pos="100000">
                    <a:schemeClr val="accent1"/>
                  </a:gs>
                </a:gsLst>
                <a:lin ang="0" scaled="1"/>
              </a:gradFill>
              <a:effectLst>
                <a:outerShdw dist="63500" dir="2212194" algn="ctr" rotWithShape="0">
                  <a:srgbClr val="868686">
                    <a:alpha val="50000"/>
                  </a:srgb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78851"/>
                                        </p:tgtEl>
                                        <p:attrNameLst>
                                          <p:attrName>style.visibility</p:attrName>
                                        </p:attrNameLst>
                                      </p:cBhvr>
                                      <p:to>
                                        <p:strVal val="visible"/>
                                      </p:to>
                                    </p:set>
                                    <p:anim calcmode="lin" valueType="num">
                                      <p:cBhvr>
                                        <p:cTn id="7" dur="1000" fill="hold"/>
                                        <p:tgtEl>
                                          <p:spTgt spid="78851"/>
                                        </p:tgtEl>
                                        <p:attrNameLst>
                                          <p:attrName>ppt_w</p:attrName>
                                        </p:attrNameLst>
                                      </p:cBhvr>
                                      <p:tavLst>
                                        <p:tav tm="0">
                                          <p:val>
                                            <p:fltVal val="0"/>
                                          </p:val>
                                        </p:tav>
                                        <p:tav tm="100000">
                                          <p:val>
                                            <p:strVal val="#ppt_w"/>
                                          </p:val>
                                        </p:tav>
                                      </p:tavLst>
                                    </p:anim>
                                    <p:anim calcmode="lin" valueType="num">
                                      <p:cBhvr>
                                        <p:cTn id="8" dur="1000" fill="hold"/>
                                        <p:tgtEl>
                                          <p:spTgt spid="78851"/>
                                        </p:tgtEl>
                                        <p:attrNameLst>
                                          <p:attrName>ppt_h</p:attrName>
                                        </p:attrNameLst>
                                      </p:cBhvr>
                                      <p:tavLst>
                                        <p:tav tm="0">
                                          <p:val>
                                            <p:fltVal val="0"/>
                                          </p:val>
                                        </p:tav>
                                        <p:tav tm="100000">
                                          <p:val>
                                            <p:strVal val="#ppt_h"/>
                                          </p:val>
                                        </p:tav>
                                      </p:tavLst>
                                    </p:anim>
                                    <p:animEffect transition="in" filter="fade">
                                      <p:cBhvr>
                                        <p:cTn id="9" dur="1000"/>
                                        <p:tgtEl>
                                          <p:spTgt spid="78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68313" y="1341438"/>
            <a:ext cx="8234362" cy="4852987"/>
            <a:chOff x="393" y="1035"/>
            <a:chExt cx="5187" cy="3057"/>
          </a:xfrm>
        </p:grpSpPr>
        <p:grpSp>
          <p:nvGrpSpPr>
            <p:cNvPr id="3" name="组合 110"/>
            <p:cNvGrpSpPr>
              <a:grpSpLocks/>
            </p:cNvGrpSpPr>
            <p:nvPr/>
          </p:nvGrpSpPr>
          <p:grpSpPr bwMode="auto">
            <a:xfrm>
              <a:off x="1215" y="1485"/>
              <a:ext cx="3537" cy="1869"/>
              <a:chOff x="1928795" y="1714488"/>
              <a:chExt cx="5614989" cy="2967038"/>
            </a:xfrm>
          </p:grpSpPr>
          <p:sp>
            <p:nvSpPr>
              <p:cNvPr id="155652" name="Oval 23"/>
              <p:cNvSpPr>
                <a:spLocks noChangeArrowheads="1"/>
              </p:cNvSpPr>
              <p:nvPr/>
            </p:nvSpPr>
            <p:spPr bwMode="gray">
              <a:xfrm rot="-998297">
                <a:off x="2351088" y="2179638"/>
                <a:ext cx="2587625" cy="1112837"/>
              </a:xfrm>
              <a:prstGeom prst="ellipse">
                <a:avLst/>
              </a:prstGeom>
              <a:solidFill>
                <a:srgbClr val="FFFFFF"/>
              </a:solidFill>
              <a:ln w="12700">
                <a:noFill/>
                <a:round/>
                <a:headEnd type="none" w="sm" len="sm"/>
                <a:tailEnd type="none" w="sm" len="sm"/>
              </a:ln>
            </p:spPr>
            <p:txBody>
              <a:bodyPr wrap="none" anchor="ctr"/>
              <a:lstStyle/>
              <a:p>
                <a:pPr eaLnBrk="1" hangingPunct="1"/>
                <a:endParaRPr lang="zh-CN" altLang="en-US" sz="1600">
                  <a:latin typeface="黑体" pitchFamily="2" charset="-122"/>
                </a:endParaRPr>
              </a:p>
            </p:txBody>
          </p:sp>
          <p:grpSp>
            <p:nvGrpSpPr>
              <p:cNvPr id="4" name="Group 8"/>
              <p:cNvGrpSpPr>
                <a:grpSpLocks/>
              </p:cNvGrpSpPr>
              <p:nvPr/>
            </p:nvGrpSpPr>
            <p:grpSpPr bwMode="auto">
              <a:xfrm>
                <a:off x="2285984" y="1785926"/>
                <a:ext cx="5257800" cy="2895600"/>
                <a:chOff x="1443" y="1680"/>
                <a:chExt cx="2706" cy="1854"/>
              </a:xfrm>
            </p:grpSpPr>
            <p:sp>
              <p:nvSpPr>
                <p:cNvPr id="155654" name="Freeform 9"/>
                <p:cNvSpPr>
                  <a:spLocks/>
                </p:cNvSpPr>
                <p:nvPr/>
              </p:nvSpPr>
              <p:spPr bwMode="gray">
                <a:xfrm>
                  <a:off x="1851" y="2634"/>
                  <a:ext cx="2298" cy="900"/>
                </a:xfrm>
                <a:custGeom>
                  <a:avLst/>
                  <a:gdLst>
                    <a:gd name="T0" fmla="*/ 531 w 2298"/>
                    <a:gd name="T1" fmla="*/ 361 h 900"/>
                    <a:gd name="T2" fmla="*/ 999 w 2298"/>
                    <a:gd name="T3" fmla="*/ 406 h 900"/>
                    <a:gd name="T4" fmla="*/ 1547 w 2298"/>
                    <a:gd name="T5" fmla="*/ 188 h 900"/>
                    <a:gd name="T6" fmla="*/ 1325 w 2298"/>
                    <a:gd name="T7" fmla="*/ 131 h 900"/>
                    <a:gd name="T8" fmla="*/ 2005 w 2298"/>
                    <a:gd name="T9" fmla="*/ 0 h 900"/>
                    <a:gd name="T10" fmla="*/ 2298 w 2298"/>
                    <a:gd name="T11" fmla="*/ 425 h 900"/>
                    <a:gd name="T12" fmla="*/ 2054 w 2298"/>
                    <a:gd name="T13" fmla="*/ 340 h 900"/>
                    <a:gd name="T14" fmla="*/ 1120 w 2298"/>
                    <a:gd name="T15" fmla="*/ 816 h 900"/>
                    <a:gd name="T16" fmla="*/ 0 w 2298"/>
                    <a:gd name="T17" fmla="*/ 608 h 900"/>
                    <a:gd name="T18" fmla="*/ 401 w 2298"/>
                    <a:gd name="T19" fmla="*/ 633 h 900"/>
                    <a:gd name="T20" fmla="*/ 531 w 2298"/>
                    <a:gd name="T21" fmla="*/ 361 h 9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98"/>
                    <a:gd name="T34" fmla="*/ 0 h 900"/>
                    <a:gd name="T35" fmla="*/ 2298 w 2298"/>
                    <a:gd name="T36" fmla="*/ 900 h 9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98" h="900">
                      <a:moveTo>
                        <a:pt x="531" y="361"/>
                      </a:moveTo>
                      <a:cubicBezTo>
                        <a:pt x="623" y="386"/>
                        <a:pt x="670" y="427"/>
                        <a:pt x="999" y="406"/>
                      </a:cubicBezTo>
                      <a:cubicBezTo>
                        <a:pt x="1329" y="385"/>
                        <a:pt x="1493" y="233"/>
                        <a:pt x="1547" y="188"/>
                      </a:cubicBezTo>
                      <a:lnTo>
                        <a:pt x="1325" y="131"/>
                      </a:lnTo>
                      <a:lnTo>
                        <a:pt x="2005" y="0"/>
                      </a:lnTo>
                      <a:lnTo>
                        <a:pt x="2298" y="425"/>
                      </a:lnTo>
                      <a:lnTo>
                        <a:pt x="2054" y="340"/>
                      </a:lnTo>
                      <a:cubicBezTo>
                        <a:pt x="1934" y="456"/>
                        <a:pt x="1774" y="732"/>
                        <a:pt x="1120" y="816"/>
                      </a:cubicBezTo>
                      <a:cubicBezTo>
                        <a:pt x="466" y="900"/>
                        <a:pt x="119" y="633"/>
                        <a:pt x="0" y="608"/>
                      </a:cubicBezTo>
                      <a:lnTo>
                        <a:pt x="401" y="633"/>
                      </a:lnTo>
                      <a:lnTo>
                        <a:pt x="531" y="361"/>
                      </a:lnTo>
                      <a:close/>
                    </a:path>
                  </a:pathLst>
                </a:custGeom>
                <a:solidFill>
                  <a:srgbClr val="C0C0C0">
                    <a:alpha val="58038"/>
                  </a:srgbClr>
                </a:solidFill>
                <a:ln w="9525">
                  <a:noFill/>
                  <a:round/>
                  <a:headEnd/>
                  <a:tailEnd/>
                </a:ln>
              </p:spPr>
              <p:txBody>
                <a:bodyPr/>
                <a:lstStyle/>
                <a:p>
                  <a:pPr eaLnBrk="1" hangingPunct="1"/>
                  <a:endParaRPr lang="zh-CN" altLang="en-US" sz="1600">
                    <a:latin typeface="黑体" pitchFamily="2" charset="-122"/>
                  </a:endParaRPr>
                </a:p>
              </p:txBody>
            </p:sp>
            <p:sp>
              <p:nvSpPr>
                <p:cNvPr id="155655" name="Freeform 10"/>
                <p:cNvSpPr>
                  <a:spLocks/>
                </p:cNvSpPr>
                <p:nvPr/>
              </p:nvSpPr>
              <p:spPr bwMode="gray">
                <a:xfrm>
                  <a:off x="2281" y="1680"/>
                  <a:ext cx="1863" cy="1144"/>
                </a:xfrm>
                <a:custGeom>
                  <a:avLst/>
                  <a:gdLst>
                    <a:gd name="T0" fmla="*/ 474 w 1863"/>
                    <a:gd name="T1" fmla="*/ 211 h 1144"/>
                    <a:gd name="T2" fmla="*/ 463 w 1863"/>
                    <a:gd name="T3" fmla="*/ 0 h 1144"/>
                    <a:gd name="T4" fmla="*/ 0 w 1863"/>
                    <a:gd name="T5" fmla="*/ 404 h 1144"/>
                    <a:gd name="T6" fmla="*/ 498 w 1863"/>
                    <a:gd name="T7" fmla="*/ 815 h 1144"/>
                    <a:gd name="T8" fmla="*/ 490 w 1863"/>
                    <a:gd name="T9" fmla="*/ 580 h 1144"/>
                    <a:gd name="T10" fmla="*/ 1020 w 1863"/>
                    <a:gd name="T11" fmla="*/ 663 h 1144"/>
                    <a:gd name="T12" fmla="*/ 1200 w 1863"/>
                    <a:gd name="T13" fmla="*/ 982 h 1144"/>
                    <a:gd name="T14" fmla="*/ 1608 w 1863"/>
                    <a:gd name="T15" fmla="*/ 911 h 1144"/>
                    <a:gd name="T16" fmla="*/ 1762 w 1863"/>
                    <a:gd name="T17" fmla="*/ 1144 h 1144"/>
                    <a:gd name="T18" fmla="*/ 1739 w 1863"/>
                    <a:gd name="T19" fmla="*/ 701 h 1144"/>
                    <a:gd name="T20" fmla="*/ 1196 w 1863"/>
                    <a:gd name="T21" fmla="*/ 296 h 1144"/>
                    <a:gd name="T22" fmla="*/ 474 w 1863"/>
                    <a:gd name="T23" fmla="*/ 211 h 1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63"/>
                    <a:gd name="T37" fmla="*/ 0 h 1144"/>
                    <a:gd name="T38" fmla="*/ 1863 w 1863"/>
                    <a:gd name="T39" fmla="*/ 1144 h 1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63" h="1144">
                      <a:moveTo>
                        <a:pt x="474" y="211"/>
                      </a:moveTo>
                      <a:lnTo>
                        <a:pt x="463" y="0"/>
                      </a:lnTo>
                      <a:lnTo>
                        <a:pt x="0" y="404"/>
                      </a:lnTo>
                      <a:lnTo>
                        <a:pt x="498" y="815"/>
                      </a:lnTo>
                      <a:lnTo>
                        <a:pt x="490" y="580"/>
                      </a:lnTo>
                      <a:cubicBezTo>
                        <a:pt x="577" y="555"/>
                        <a:pt x="902" y="596"/>
                        <a:pt x="1020" y="663"/>
                      </a:cubicBezTo>
                      <a:cubicBezTo>
                        <a:pt x="1239" y="776"/>
                        <a:pt x="1189" y="964"/>
                        <a:pt x="1200" y="982"/>
                      </a:cubicBezTo>
                      <a:lnTo>
                        <a:pt x="1608" y="911"/>
                      </a:lnTo>
                      <a:lnTo>
                        <a:pt x="1762" y="1144"/>
                      </a:lnTo>
                      <a:cubicBezTo>
                        <a:pt x="1783" y="1109"/>
                        <a:pt x="1863" y="914"/>
                        <a:pt x="1739" y="701"/>
                      </a:cubicBezTo>
                      <a:cubicBezTo>
                        <a:pt x="1615" y="488"/>
                        <a:pt x="1492" y="406"/>
                        <a:pt x="1196" y="296"/>
                      </a:cubicBezTo>
                      <a:cubicBezTo>
                        <a:pt x="900" y="186"/>
                        <a:pt x="474" y="211"/>
                        <a:pt x="474" y="211"/>
                      </a:cubicBezTo>
                      <a:close/>
                    </a:path>
                  </a:pathLst>
                </a:custGeom>
                <a:solidFill>
                  <a:srgbClr val="C0C0C0">
                    <a:alpha val="58038"/>
                  </a:srgbClr>
                </a:solidFill>
                <a:ln w="9525">
                  <a:noFill/>
                  <a:round/>
                  <a:headEnd/>
                  <a:tailEnd/>
                </a:ln>
              </p:spPr>
              <p:txBody>
                <a:bodyPr/>
                <a:lstStyle/>
                <a:p>
                  <a:pPr eaLnBrk="1" hangingPunct="1"/>
                  <a:endParaRPr lang="zh-CN" altLang="en-US" sz="1600">
                    <a:latin typeface="黑体" pitchFamily="2" charset="-122"/>
                  </a:endParaRPr>
                </a:p>
              </p:txBody>
            </p:sp>
            <p:sp>
              <p:nvSpPr>
                <p:cNvPr id="155656" name="Freeform 11"/>
                <p:cNvSpPr>
                  <a:spLocks/>
                </p:cNvSpPr>
                <p:nvPr/>
              </p:nvSpPr>
              <p:spPr bwMode="gray">
                <a:xfrm>
                  <a:off x="1443" y="1934"/>
                  <a:ext cx="1018" cy="1289"/>
                </a:xfrm>
                <a:custGeom>
                  <a:avLst/>
                  <a:gdLst>
                    <a:gd name="T0" fmla="*/ 0 w 1018"/>
                    <a:gd name="T1" fmla="*/ 1220 h 1289"/>
                    <a:gd name="T2" fmla="*/ 774 w 1018"/>
                    <a:gd name="T3" fmla="*/ 1289 h 1289"/>
                    <a:gd name="T4" fmla="*/ 966 w 1018"/>
                    <a:gd name="T5" fmla="*/ 866 h 1289"/>
                    <a:gd name="T6" fmla="*/ 733 w 1018"/>
                    <a:gd name="T7" fmla="*/ 935 h 1289"/>
                    <a:gd name="T8" fmla="*/ 602 w 1018"/>
                    <a:gd name="T9" fmla="*/ 629 h 1289"/>
                    <a:gd name="T10" fmla="*/ 1018 w 1018"/>
                    <a:gd name="T11" fmla="*/ 346 h 1289"/>
                    <a:gd name="T12" fmla="*/ 777 w 1018"/>
                    <a:gd name="T13" fmla="*/ 156 h 1289"/>
                    <a:gd name="T14" fmla="*/ 976 w 1018"/>
                    <a:gd name="T15" fmla="*/ 0 h 1289"/>
                    <a:gd name="T16" fmla="*/ 346 w 1018"/>
                    <a:gd name="T17" fmla="*/ 233 h 1289"/>
                    <a:gd name="T18" fmla="*/ 21 w 1018"/>
                    <a:gd name="T19" fmla="*/ 669 h 1289"/>
                    <a:gd name="T20" fmla="*/ 209 w 1018"/>
                    <a:gd name="T21" fmla="*/ 1139 h 1289"/>
                    <a:gd name="T22" fmla="*/ 0 w 1018"/>
                    <a:gd name="T23" fmla="*/ 1220 h 12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289"/>
                    <a:gd name="T38" fmla="*/ 1018 w 1018"/>
                    <a:gd name="T39" fmla="*/ 1289 h 12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8" h="1289">
                      <a:moveTo>
                        <a:pt x="0" y="1220"/>
                      </a:moveTo>
                      <a:lnTo>
                        <a:pt x="774" y="1289"/>
                      </a:lnTo>
                      <a:lnTo>
                        <a:pt x="966" y="866"/>
                      </a:lnTo>
                      <a:lnTo>
                        <a:pt x="733" y="935"/>
                      </a:lnTo>
                      <a:cubicBezTo>
                        <a:pt x="672" y="896"/>
                        <a:pt x="552" y="799"/>
                        <a:pt x="602" y="629"/>
                      </a:cubicBezTo>
                      <a:cubicBezTo>
                        <a:pt x="653" y="458"/>
                        <a:pt x="984" y="345"/>
                        <a:pt x="1018" y="346"/>
                      </a:cubicBezTo>
                      <a:lnTo>
                        <a:pt x="777" y="156"/>
                      </a:lnTo>
                      <a:lnTo>
                        <a:pt x="976" y="0"/>
                      </a:lnTo>
                      <a:cubicBezTo>
                        <a:pt x="727" y="41"/>
                        <a:pt x="502" y="123"/>
                        <a:pt x="346" y="233"/>
                      </a:cubicBezTo>
                      <a:cubicBezTo>
                        <a:pt x="189" y="343"/>
                        <a:pt x="44" y="517"/>
                        <a:pt x="21" y="669"/>
                      </a:cubicBezTo>
                      <a:cubicBezTo>
                        <a:pt x="7" y="814"/>
                        <a:pt x="62" y="1010"/>
                        <a:pt x="209" y="1139"/>
                      </a:cubicBezTo>
                      <a:lnTo>
                        <a:pt x="0" y="1220"/>
                      </a:lnTo>
                      <a:close/>
                    </a:path>
                  </a:pathLst>
                </a:custGeom>
                <a:solidFill>
                  <a:srgbClr val="C0C0C0">
                    <a:alpha val="58038"/>
                  </a:srgbClr>
                </a:solidFill>
                <a:ln w="9525">
                  <a:noFill/>
                  <a:round/>
                  <a:headEnd/>
                  <a:tailEnd/>
                </a:ln>
              </p:spPr>
              <p:txBody>
                <a:bodyPr/>
                <a:lstStyle/>
                <a:p>
                  <a:pPr eaLnBrk="1" hangingPunct="1"/>
                  <a:endParaRPr lang="zh-CN" altLang="en-US" sz="1600">
                    <a:latin typeface="黑体" pitchFamily="2" charset="-122"/>
                  </a:endParaRPr>
                </a:p>
              </p:txBody>
            </p:sp>
          </p:grpSp>
          <p:grpSp>
            <p:nvGrpSpPr>
              <p:cNvPr id="5" name="Group 12"/>
              <p:cNvGrpSpPr>
                <a:grpSpLocks/>
              </p:cNvGrpSpPr>
              <p:nvPr/>
            </p:nvGrpSpPr>
            <p:grpSpPr bwMode="auto">
              <a:xfrm>
                <a:off x="1928795" y="1714488"/>
                <a:ext cx="5334001" cy="2819400"/>
                <a:chOff x="1443" y="1680"/>
                <a:chExt cx="2706" cy="1854"/>
              </a:xfrm>
            </p:grpSpPr>
            <p:sp>
              <p:nvSpPr>
                <p:cNvPr id="155658" name="Freeform 13"/>
                <p:cNvSpPr>
                  <a:spLocks/>
                </p:cNvSpPr>
                <p:nvPr/>
              </p:nvSpPr>
              <p:spPr bwMode="gray">
                <a:xfrm>
                  <a:off x="1851" y="2634"/>
                  <a:ext cx="2298" cy="900"/>
                </a:xfrm>
                <a:custGeom>
                  <a:avLst/>
                  <a:gdLst>
                    <a:gd name="T0" fmla="*/ 531 w 2298"/>
                    <a:gd name="T1" fmla="*/ 361 h 900"/>
                    <a:gd name="T2" fmla="*/ 999 w 2298"/>
                    <a:gd name="T3" fmla="*/ 406 h 900"/>
                    <a:gd name="T4" fmla="*/ 1547 w 2298"/>
                    <a:gd name="T5" fmla="*/ 188 h 900"/>
                    <a:gd name="T6" fmla="*/ 1325 w 2298"/>
                    <a:gd name="T7" fmla="*/ 131 h 900"/>
                    <a:gd name="T8" fmla="*/ 2005 w 2298"/>
                    <a:gd name="T9" fmla="*/ 0 h 900"/>
                    <a:gd name="T10" fmla="*/ 2298 w 2298"/>
                    <a:gd name="T11" fmla="*/ 425 h 900"/>
                    <a:gd name="T12" fmla="*/ 2054 w 2298"/>
                    <a:gd name="T13" fmla="*/ 340 h 900"/>
                    <a:gd name="T14" fmla="*/ 1120 w 2298"/>
                    <a:gd name="T15" fmla="*/ 816 h 900"/>
                    <a:gd name="T16" fmla="*/ 0 w 2298"/>
                    <a:gd name="T17" fmla="*/ 608 h 900"/>
                    <a:gd name="T18" fmla="*/ 401 w 2298"/>
                    <a:gd name="T19" fmla="*/ 633 h 900"/>
                    <a:gd name="T20" fmla="*/ 531 w 2298"/>
                    <a:gd name="T21" fmla="*/ 361 h 9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98"/>
                    <a:gd name="T34" fmla="*/ 0 h 900"/>
                    <a:gd name="T35" fmla="*/ 2298 w 2298"/>
                    <a:gd name="T36" fmla="*/ 900 h 9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98" h="900">
                      <a:moveTo>
                        <a:pt x="531" y="361"/>
                      </a:moveTo>
                      <a:cubicBezTo>
                        <a:pt x="623" y="386"/>
                        <a:pt x="670" y="427"/>
                        <a:pt x="999" y="406"/>
                      </a:cubicBezTo>
                      <a:cubicBezTo>
                        <a:pt x="1329" y="385"/>
                        <a:pt x="1493" y="233"/>
                        <a:pt x="1547" y="188"/>
                      </a:cubicBezTo>
                      <a:lnTo>
                        <a:pt x="1325" y="131"/>
                      </a:lnTo>
                      <a:lnTo>
                        <a:pt x="2005" y="0"/>
                      </a:lnTo>
                      <a:lnTo>
                        <a:pt x="2298" y="425"/>
                      </a:lnTo>
                      <a:lnTo>
                        <a:pt x="2054" y="340"/>
                      </a:lnTo>
                      <a:cubicBezTo>
                        <a:pt x="1934" y="456"/>
                        <a:pt x="1774" y="732"/>
                        <a:pt x="1120" y="816"/>
                      </a:cubicBezTo>
                      <a:cubicBezTo>
                        <a:pt x="466" y="900"/>
                        <a:pt x="119" y="633"/>
                        <a:pt x="0" y="608"/>
                      </a:cubicBezTo>
                      <a:lnTo>
                        <a:pt x="401" y="633"/>
                      </a:lnTo>
                      <a:lnTo>
                        <a:pt x="531" y="361"/>
                      </a:lnTo>
                      <a:close/>
                    </a:path>
                  </a:pathLst>
                </a:custGeom>
                <a:gradFill rotWithShape="1">
                  <a:gsLst>
                    <a:gs pos="0">
                      <a:srgbClr val="003F77"/>
                    </a:gs>
                    <a:gs pos="50000">
                      <a:srgbClr val="005FAD"/>
                    </a:gs>
                    <a:gs pos="100000">
                      <a:srgbClr val="0072CE"/>
                    </a:gs>
                  </a:gsLst>
                  <a:lin ang="2700000" scaled="1"/>
                </a:gradFill>
                <a:ln w="9525">
                  <a:noFill/>
                  <a:round/>
                  <a:headEnd/>
                  <a:tailEnd/>
                </a:ln>
              </p:spPr>
              <p:txBody>
                <a:bodyPr/>
                <a:lstStyle/>
                <a:p>
                  <a:pPr eaLnBrk="1" hangingPunct="1"/>
                  <a:endParaRPr lang="zh-CN" altLang="en-US" sz="1600">
                    <a:latin typeface="黑体" pitchFamily="2" charset="-122"/>
                  </a:endParaRPr>
                </a:p>
              </p:txBody>
            </p:sp>
            <p:sp>
              <p:nvSpPr>
                <p:cNvPr id="155659" name="Freeform 14"/>
                <p:cNvSpPr>
                  <a:spLocks/>
                </p:cNvSpPr>
                <p:nvPr/>
              </p:nvSpPr>
              <p:spPr bwMode="gray">
                <a:xfrm>
                  <a:off x="2281" y="1680"/>
                  <a:ext cx="1863" cy="1144"/>
                </a:xfrm>
                <a:custGeom>
                  <a:avLst/>
                  <a:gdLst>
                    <a:gd name="T0" fmla="*/ 474 w 1863"/>
                    <a:gd name="T1" fmla="*/ 211 h 1144"/>
                    <a:gd name="T2" fmla="*/ 463 w 1863"/>
                    <a:gd name="T3" fmla="*/ 0 h 1144"/>
                    <a:gd name="T4" fmla="*/ 0 w 1863"/>
                    <a:gd name="T5" fmla="*/ 404 h 1144"/>
                    <a:gd name="T6" fmla="*/ 498 w 1863"/>
                    <a:gd name="T7" fmla="*/ 815 h 1144"/>
                    <a:gd name="T8" fmla="*/ 490 w 1863"/>
                    <a:gd name="T9" fmla="*/ 580 h 1144"/>
                    <a:gd name="T10" fmla="*/ 1020 w 1863"/>
                    <a:gd name="T11" fmla="*/ 663 h 1144"/>
                    <a:gd name="T12" fmla="*/ 1200 w 1863"/>
                    <a:gd name="T13" fmla="*/ 982 h 1144"/>
                    <a:gd name="T14" fmla="*/ 1608 w 1863"/>
                    <a:gd name="T15" fmla="*/ 911 h 1144"/>
                    <a:gd name="T16" fmla="*/ 1762 w 1863"/>
                    <a:gd name="T17" fmla="*/ 1144 h 1144"/>
                    <a:gd name="T18" fmla="*/ 1739 w 1863"/>
                    <a:gd name="T19" fmla="*/ 701 h 1144"/>
                    <a:gd name="T20" fmla="*/ 1196 w 1863"/>
                    <a:gd name="T21" fmla="*/ 296 h 1144"/>
                    <a:gd name="T22" fmla="*/ 474 w 1863"/>
                    <a:gd name="T23" fmla="*/ 211 h 1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63"/>
                    <a:gd name="T37" fmla="*/ 0 h 1144"/>
                    <a:gd name="T38" fmla="*/ 1863 w 1863"/>
                    <a:gd name="T39" fmla="*/ 1144 h 1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63" h="1144">
                      <a:moveTo>
                        <a:pt x="474" y="211"/>
                      </a:moveTo>
                      <a:lnTo>
                        <a:pt x="463" y="0"/>
                      </a:lnTo>
                      <a:lnTo>
                        <a:pt x="0" y="404"/>
                      </a:lnTo>
                      <a:lnTo>
                        <a:pt x="498" y="815"/>
                      </a:lnTo>
                      <a:lnTo>
                        <a:pt x="490" y="580"/>
                      </a:lnTo>
                      <a:cubicBezTo>
                        <a:pt x="577" y="555"/>
                        <a:pt x="902" y="596"/>
                        <a:pt x="1020" y="663"/>
                      </a:cubicBezTo>
                      <a:cubicBezTo>
                        <a:pt x="1239" y="776"/>
                        <a:pt x="1189" y="964"/>
                        <a:pt x="1200" y="982"/>
                      </a:cubicBezTo>
                      <a:lnTo>
                        <a:pt x="1608" y="911"/>
                      </a:lnTo>
                      <a:lnTo>
                        <a:pt x="1762" y="1144"/>
                      </a:lnTo>
                      <a:cubicBezTo>
                        <a:pt x="1783" y="1109"/>
                        <a:pt x="1863" y="914"/>
                        <a:pt x="1739" y="701"/>
                      </a:cubicBezTo>
                      <a:cubicBezTo>
                        <a:pt x="1615" y="488"/>
                        <a:pt x="1492" y="406"/>
                        <a:pt x="1196" y="296"/>
                      </a:cubicBezTo>
                      <a:cubicBezTo>
                        <a:pt x="900" y="186"/>
                        <a:pt x="474" y="211"/>
                        <a:pt x="474" y="211"/>
                      </a:cubicBezTo>
                      <a:close/>
                    </a:path>
                  </a:pathLst>
                </a:custGeom>
                <a:gradFill rotWithShape="1">
                  <a:gsLst>
                    <a:gs pos="0">
                      <a:srgbClr val="006D2A"/>
                    </a:gs>
                    <a:gs pos="50000">
                      <a:srgbClr val="009E41"/>
                    </a:gs>
                    <a:gs pos="100000">
                      <a:srgbClr val="00BD4F"/>
                    </a:gs>
                  </a:gsLst>
                  <a:lin ang="18900000" scaled="1"/>
                </a:gradFill>
                <a:ln w="9525">
                  <a:noFill/>
                  <a:round/>
                  <a:headEnd/>
                  <a:tailEnd/>
                </a:ln>
              </p:spPr>
              <p:txBody>
                <a:bodyPr/>
                <a:lstStyle/>
                <a:p>
                  <a:pPr eaLnBrk="1" hangingPunct="1"/>
                  <a:endParaRPr lang="zh-CN" altLang="en-US" sz="1600">
                    <a:latin typeface="黑体" pitchFamily="2" charset="-122"/>
                  </a:endParaRPr>
                </a:p>
              </p:txBody>
            </p:sp>
            <p:sp>
              <p:nvSpPr>
                <p:cNvPr id="155660" name="Freeform 15"/>
                <p:cNvSpPr>
                  <a:spLocks/>
                </p:cNvSpPr>
                <p:nvPr/>
              </p:nvSpPr>
              <p:spPr bwMode="gray">
                <a:xfrm>
                  <a:off x="1443" y="1934"/>
                  <a:ext cx="1018" cy="1289"/>
                </a:xfrm>
                <a:custGeom>
                  <a:avLst/>
                  <a:gdLst>
                    <a:gd name="T0" fmla="*/ 0 w 1018"/>
                    <a:gd name="T1" fmla="*/ 1220 h 1289"/>
                    <a:gd name="T2" fmla="*/ 774 w 1018"/>
                    <a:gd name="T3" fmla="*/ 1289 h 1289"/>
                    <a:gd name="T4" fmla="*/ 966 w 1018"/>
                    <a:gd name="T5" fmla="*/ 866 h 1289"/>
                    <a:gd name="T6" fmla="*/ 733 w 1018"/>
                    <a:gd name="T7" fmla="*/ 935 h 1289"/>
                    <a:gd name="T8" fmla="*/ 602 w 1018"/>
                    <a:gd name="T9" fmla="*/ 629 h 1289"/>
                    <a:gd name="T10" fmla="*/ 1018 w 1018"/>
                    <a:gd name="T11" fmla="*/ 346 h 1289"/>
                    <a:gd name="T12" fmla="*/ 777 w 1018"/>
                    <a:gd name="T13" fmla="*/ 156 h 1289"/>
                    <a:gd name="T14" fmla="*/ 976 w 1018"/>
                    <a:gd name="T15" fmla="*/ 0 h 1289"/>
                    <a:gd name="T16" fmla="*/ 346 w 1018"/>
                    <a:gd name="T17" fmla="*/ 233 h 1289"/>
                    <a:gd name="T18" fmla="*/ 21 w 1018"/>
                    <a:gd name="T19" fmla="*/ 669 h 1289"/>
                    <a:gd name="T20" fmla="*/ 209 w 1018"/>
                    <a:gd name="T21" fmla="*/ 1139 h 1289"/>
                    <a:gd name="T22" fmla="*/ 0 w 1018"/>
                    <a:gd name="T23" fmla="*/ 1220 h 12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289"/>
                    <a:gd name="T38" fmla="*/ 1018 w 1018"/>
                    <a:gd name="T39" fmla="*/ 1289 h 12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8" h="1289">
                      <a:moveTo>
                        <a:pt x="0" y="1220"/>
                      </a:moveTo>
                      <a:lnTo>
                        <a:pt x="774" y="1289"/>
                      </a:lnTo>
                      <a:lnTo>
                        <a:pt x="966" y="866"/>
                      </a:lnTo>
                      <a:lnTo>
                        <a:pt x="733" y="935"/>
                      </a:lnTo>
                      <a:cubicBezTo>
                        <a:pt x="672" y="896"/>
                        <a:pt x="552" y="799"/>
                        <a:pt x="602" y="629"/>
                      </a:cubicBezTo>
                      <a:cubicBezTo>
                        <a:pt x="653" y="458"/>
                        <a:pt x="984" y="345"/>
                        <a:pt x="1018" y="346"/>
                      </a:cubicBezTo>
                      <a:lnTo>
                        <a:pt x="777" y="156"/>
                      </a:lnTo>
                      <a:lnTo>
                        <a:pt x="976" y="0"/>
                      </a:lnTo>
                      <a:cubicBezTo>
                        <a:pt x="727" y="41"/>
                        <a:pt x="502" y="123"/>
                        <a:pt x="346" y="233"/>
                      </a:cubicBezTo>
                      <a:cubicBezTo>
                        <a:pt x="189" y="343"/>
                        <a:pt x="44" y="517"/>
                        <a:pt x="21" y="669"/>
                      </a:cubicBezTo>
                      <a:cubicBezTo>
                        <a:pt x="7" y="814"/>
                        <a:pt x="62" y="1010"/>
                        <a:pt x="209" y="1139"/>
                      </a:cubicBezTo>
                      <a:lnTo>
                        <a:pt x="0" y="1220"/>
                      </a:lnTo>
                      <a:close/>
                    </a:path>
                  </a:pathLst>
                </a:custGeom>
                <a:solidFill>
                  <a:srgbClr val="7030A0"/>
                </a:solidFill>
                <a:ln w="9525">
                  <a:noFill/>
                  <a:round/>
                  <a:headEnd/>
                  <a:tailEnd/>
                </a:ln>
              </p:spPr>
              <p:txBody>
                <a:bodyPr/>
                <a:lstStyle/>
                <a:p>
                  <a:pPr eaLnBrk="1" hangingPunct="1"/>
                  <a:endParaRPr lang="zh-CN" altLang="en-US" sz="1600">
                    <a:latin typeface="Arial" charset="0"/>
                  </a:endParaRPr>
                </a:p>
              </p:txBody>
            </p:sp>
          </p:grpSp>
          <p:sp>
            <p:nvSpPr>
              <p:cNvPr id="30" name="TextBox 29"/>
              <p:cNvSpPr txBox="1"/>
              <p:nvPr/>
            </p:nvSpPr>
            <p:spPr>
              <a:xfrm rot="693975">
                <a:off x="4870302" y="2261468"/>
                <a:ext cx="2071702" cy="523220"/>
              </a:xfrm>
              <a:prstGeom prst="rect">
                <a:avLst/>
              </a:prstGeom>
              <a:noFill/>
            </p:spPr>
            <p:txBody>
              <a:bodyPr>
                <a:spAutoFit/>
              </a:bodyPr>
              <a:lstStyle/>
              <a:p>
                <a:pPr eaLnBrk="1" hangingPunct="1">
                  <a:defRPr/>
                </a:pP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2" charset="-122"/>
                    <a:ea typeface="宋体" pitchFamily="2" charset="-122"/>
                  </a:rPr>
                  <a:t>供应商</a:t>
                </a:r>
              </a:p>
            </p:txBody>
          </p:sp>
          <p:sp>
            <p:nvSpPr>
              <p:cNvPr id="31" name="TextBox 30"/>
              <p:cNvSpPr txBox="1"/>
              <p:nvPr/>
            </p:nvSpPr>
            <p:spPr>
              <a:xfrm rot="21203989">
                <a:off x="4071934" y="3786190"/>
                <a:ext cx="2571768" cy="523220"/>
              </a:xfrm>
              <a:prstGeom prst="rect">
                <a:avLst/>
              </a:prstGeom>
              <a:noFill/>
            </p:spPr>
            <p:txBody>
              <a:bodyPr>
                <a:spAutoFit/>
              </a:bodyPr>
              <a:lstStyle/>
              <a:p>
                <a:pPr eaLnBrk="1" hangingPunct="1">
                  <a:defRPr/>
                </a:pP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2" charset="-122"/>
                    <a:ea typeface="宋体" pitchFamily="2" charset="-122"/>
                  </a:rPr>
                  <a:t>首旅集团</a:t>
                </a:r>
              </a:p>
            </p:txBody>
          </p:sp>
          <p:sp>
            <p:nvSpPr>
              <p:cNvPr id="155663" name="TextBox 109"/>
              <p:cNvSpPr txBox="1">
                <a:spLocks noChangeArrowheads="1"/>
              </p:cNvSpPr>
              <p:nvPr/>
            </p:nvSpPr>
            <p:spPr bwMode="auto">
              <a:xfrm rot="-1046598">
                <a:off x="2532045" y="2517763"/>
                <a:ext cx="611188" cy="1643063"/>
              </a:xfrm>
              <a:prstGeom prst="rect">
                <a:avLst/>
              </a:prstGeom>
              <a:noFill/>
              <a:ln w="9525">
                <a:noFill/>
                <a:miter lim="800000"/>
                <a:headEnd/>
                <a:tailEnd/>
              </a:ln>
            </p:spPr>
            <p:txBody>
              <a:bodyPr vert="eaVert">
                <a:spAutoFit/>
              </a:bodyPr>
              <a:lstStyle/>
              <a:p>
                <a:pPr eaLnBrk="1" hangingPunct="1"/>
                <a:r>
                  <a:rPr lang="zh-CN" altLang="en-US" sz="2800" b="1">
                    <a:solidFill>
                      <a:schemeClr val="bg1"/>
                    </a:solidFill>
                    <a:latin typeface="黑体" pitchFamily="2" charset="-122"/>
                  </a:rPr>
                  <a:t>集团企业</a:t>
                </a:r>
              </a:p>
            </p:txBody>
          </p:sp>
        </p:grpSp>
        <p:grpSp>
          <p:nvGrpSpPr>
            <p:cNvPr id="6" name="Group 92"/>
            <p:cNvGrpSpPr>
              <a:grpSpLocks/>
            </p:cNvGrpSpPr>
            <p:nvPr/>
          </p:nvGrpSpPr>
          <p:grpSpPr bwMode="auto">
            <a:xfrm>
              <a:off x="4185" y="2475"/>
              <a:ext cx="1056" cy="1617"/>
              <a:chOff x="624" y="1156"/>
              <a:chExt cx="1056" cy="1912"/>
            </a:xfrm>
          </p:grpSpPr>
          <p:grpSp>
            <p:nvGrpSpPr>
              <p:cNvPr id="7" name="Group 90"/>
              <p:cNvGrpSpPr>
                <a:grpSpLocks/>
              </p:cNvGrpSpPr>
              <p:nvPr/>
            </p:nvGrpSpPr>
            <p:grpSpPr bwMode="auto">
              <a:xfrm>
                <a:off x="624" y="1156"/>
                <a:ext cx="1056" cy="1912"/>
                <a:chOff x="624" y="1156"/>
                <a:chExt cx="1056" cy="1912"/>
              </a:xfrm>
            </p:grpSpPr>
            <p:sp>
              <p:nvSpPr>
                <p:cNvPr id="17" name="AutoShape 33"/>
                <p:cNvSpPr>
                  <a:spLocks noChangeArrowheads="1"/>
                </p:cNvSpPr>
                <p:nvPr/>
              </p:nvSpPr>
              <p:spPr bwMode="gray">
                <a:xfrm>
                  <a:off x="624" y="2712"/>
                  <a:ext cx="1045" cy="356"/>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eaLnBrk="1" hangingPunct="1">
                    <a:defRPr/>
                  </a:pPr>
                  <a:endParaRPr lang="zh-CN" altLang="en-US" sz="1600">
                    <a:latin typeface="Arial" pitchFamily="34" charset="0"/>
                    <a:ea typeface="宋体" pitchFamily="2" charset="-122"/>
                  </a:endParaRPr>
                </a:p>
              </p:txBody>
            </p:sp>
            <p:sp>
              <p:nvSpPr>
                <p:cNvPr id="18" name="AutoShape 31"/>
                <p:cNvSpPr>
                  <a:spLocks noChangeArrowheads="1"/>
                </p:cNvSpPr>
                <p:nvPr/>
              </p:nvSpPr>
              <p:spPr bwMode="gray">
                <a:xfrm>
                  <a:off x="624" y="2402"/>
                  <a:ext cx="1045" cy="356"/>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eaLnBrk="1" hangingPunct="1">
                    <a:defRPr/>
                  </a:pPr>
                  <a:endParaRPr lang="zh-CN" altLang="en-US" sz="1600">
                    <a:latin typeface="Arial" pitchFamily="34" charset="0"/>
                    <a:ea typeface="宋体" pitchFamily="2" charset="-122"/>
                  </a:endParaRPr>
                </a:p>
              </p:txBody>
            </p:sp>
            <p:sp>
              <p:nvSpPr>
                <p:cNvPr id="19" name="AutoShape 35"/>
                <p:cNvSpPr>
                  <a:spLocks noChangeArrowheads="1"/>
                </p:cNvSpPr>
                <p:nvPr/>
              </p:nvSpPr>
              <p:spPr bwMode="gray">
                <a:xfrm>
                  <a:off x="624" y="2089"/>
                  <a:ext cx="1045" cy="358"/>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eaLnBrk="1" hangingPunct="1">
                    <a:defRPr/>
                  </a:pPr>
                  <a:endParaRPr lang="zh-CN" altLang="en-US" sz="1600">
                    <a:latin typeface="Arial" pitchFamily="34" charset="0"/>
                    <a:ea typeface="宋体" pitchFamily="2" charset="-122"/>
                  </a:endParaRPr>
                </a:p>
              </p:txBody>
            </p:sp>
            <p:grpSp>
              <p:nvGrpSpPr>
                <p:cNvPr id="9" name="Group 81"/>
                <p:cNvGrpSpPr>
                  <a:grpSpLocks/>
                </p:cNvGrpSpPr>
                <p:nvPr/>
              </p:nvGrpSpPr>
              <p:grpSpPr bwMode="auto">
                <a:xfrm>
                  <a:off x="635" y="1156"/>
                  <a:ext cx="1045" cy="984"/>
                  <a:chOff x="624" y="1440"/>
                  <a:chExt cx="1045" cy="984"/>
                </a:xfrm>
              </p:grpSpPr>
              <p:sp>
                <p:nvSpPr>
                  <p:cNvPr id="21" name="AutoShape 15"/>
                  <p:cNvSpPr>
                    <a:spLocks noChangeArrowheads="1"/>
                  </p:cNvSpPr>
                  <p:nvPr/>
                </p:nvSpPr>
                <p:spPr bwMode="gray">
                  <a:xfrm>
                    <a:off x="624" y="2069"/>
                    <a:ext cx="1045" cy="355"/>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eaLnBrk="1" hangingPunct="1">
                      <a:defRPr/>
                    </a:pPr>
                    <a:endParaRPr lang="zh-CN" altLang="en-US" sz="1600">
                      <a:latin typeface="Arial" pitchFamily="34" charset="0"/>
                      <a:ea typeface="宋体" pitchFamily="2" charset="-122"/>
                    </a:endParaRPr>
                  </a:p>
                </p:txBody>
              </p:sp>
              <p:sp>
                <p:nvSpPr>
                  <p:cNvPr id="22" name="AutoShape 16"/>
                  <p:cNvSpPr>
                    <a:spLocks noChangeArrowheads="1"/>
                  </p:cNvSpPr>
                  <p:nvPr/>
                </p:nvSpPr>
                <p:spPr bwMode="gray">
                  <a:xfrm>
                    <a:off x="624" y="1753"/>
                    <a:ext cx="1045" cy="361"/>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eaLnBrk="1" hangingPunct="1">
                      <a:defRPr/>
                    </a:pPr>
                    <a:endParaRPr lang="zh-CN" altLang="en-US" sz="1600">
                      <a:latin typeface="Arial" pitchFamily="34" charset="0"/>
                      <a:ea typeface="宋体" pitchFamily="2" charset="-122"/>
                    </a:endParaRPr>
                  </a:p>
                </p:txBody>
              </p:sp>
              <p:sp>
                <p:nvSpPr>
                  <p:cNvPr id="23" name="AutoShape 17"/>
                  <p:cNvSpPr>
                    <a:spLocks noChangeArrowheads="1"/>
                  </p:cNvSpPr>
                  <p:nvPr/>
                </p:nvSpPr>
                <p:spPr bwMode="gray">
                  <a:xfrm>
                    <a:off x="624" y="1440"/>
                    <a:ext cx="1045" cy="358"/>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eaLnBrk="1" hangingPunct="1">
                      <a:defRPr/>
                    </a:pPr>
                    <a:endParaRPr lang="zh-CN" altLang="en-US" sz="1600">
                      <a:latin typeface="Arial" pitchFamily="34" charset="0"/>
                      <a:ea typeface="宋体" pitchFamily="2" charset="-122"/>
                    </a:endParaRPr>
                  </a:p>
                </p:txBody>
              </p:sp>
              <p:sp>
                <p:nvSpPr>
                  <p:cNvPr id="155673" name="Text Box 23"/>
                  <p:cNvSpPr txBox="1">
                    <a:spLocks noChangeArrowheads="1"/>
                  </p:cNvSpPr>
                  <p:nvPr/>
                </p:nvSpPr>
                <p:spPr bwMode="gray">
                  <a:xfrm>
                    <a:off x="922" y="1523"/>
                    <a:ext cx="374" cy="251"/>
                  </a:xfrm>
                  <a:prstGeom prst="rect">
                    <a:avLst/>
                  </a:prstGeom>
                  <a:noFill/>
                  <a:ln w="9525">
                    <a:noFill/>
                    <a:miter lim="800000"/>
                    <a:headEnd/>
                    <a:tailEnd/>
                  </a:ln>
                </p:spPr>
                <p:txBody>
                  <a:bodyPr wrap="none">
                    <a:spAutoFit/>
                  </a:bodyPr>
                  <a:lstStyle/>
                  <a:p>
                    <a:pPr algn="ctr"/>
                    <a:r>
                      <a:rPr lang="zh-CN" altLang="en-US" sz="1600" b="1">
                        <a:solidFill>
                          <a:schemeClr val="bg1"/>
                        </a:solidFill>
                        <a:latin typeface="黑体" pitchFamily="2" charset="-122"/>
                      </a:rPr>
                      <a:t>采购</a:t>
                    </a:r>
                  </a:p>
                </p:txBody>
              </p:sp>
              <p:sp>
                <p:nvSpPr>
                  <p:cNvPr id="155674" name="Text Box 24"/>
                  <p:cNvSpPr txBox="1">
                    <a:spLocks noChangeArrowheads="1"/>
                  </p:cNvSpPr>
                  <p:nvPr/>
                </p:nvSpPr>
                <p:spPr bwMode="gray">
                  <a:xfrm>
                    <a:off x="922" y="1839"/>
                    <a:ext cx="374" cy="250"/>
                  </a:xfrm>
                  <a:prstGeom prst="rect">
                    <a:avLst/>
                  </a:prstGeom>
                  <a:noFill/>
                  <a:ln w="9525">
                    <a:noFill/>
                    <a:miter lim="800000"/>
                    <a:headEnd/>
                    <a:tailEnd/>
                  </a:ln>
                </p:spPr>
                <p:txBody>
                  <a:bodyPr wrap="none">
                    <a:spAutoFit/>
                  </a:bodyPr>
                  <a:lstStyle/>
                  <a:p>
                    <a:pPr algn="ctr"/>
                    <a:r>
                      <a:rPr lang="zh-CN" altLang="en-US" sz="1600" b="1">
                        <a:solidFill>
                          <a:schemeClr val="bg1"/>
                        </a:solidFill>
                        <a:latin typeface="黑体" pitchFamily="2" charset="-122"/>
                      </a:rPr>
                      <a:t>库存</a:t>
                    </a:r>
                  </a:p>
                </p:txBody>
              </p:sp>
              <p:sp>
                <p:nvSpPr>
                  <p:cNvPr id="155675" name="Text Box 25"/>
                  <p:cNvSpPr txBox="1">
                    <a:spLocks noChangeArrowheads="1"/>
                  </p:cNvSpPr>
                  <p:nvPr/>
                </p:nvSpPr>
                <p:spPr bwMode="gray">
                  <a:xfrm>
                    <a:off x="922" y="2152"/>
                    <a:ext cx="374" cy="251"/>
                  </a:xfrm>
                  <a:prstGeom prst="rect">
                    <a:avLst/>
                  </a:prstGeom>
                  <a:noFill/>
                  <a:ln w="9525">
                    <a:noFill/>
                    <a:miter lim="800000"/>
                    <a:headEnd/>
                    <a:tailEnd/>
                  </a:ln>
                </p:spPr>
                <p:txBody>
                  <a:bodyPr wrap="none">
                    <a:spAutoFit/>
                  </a:bodyPr>
                  <a:lstStyle/>
                  <a:p>
                    <a:pPr algn="ctr"/>
                    <a:r>
                      <a:rPr lang="zh-CN" altLang="en-US" sz="1600" b="1">
                        <a:solidFill>
                          <a:schemeClr val="bg1"/>
                        </a:solidFill>
                        <a:latin typeface="黑体" pitchFamily="2" charset="-122"/>
                      </a:rPr>
                      <a:t>销售</a:t>
                    </a:r>
                  </a:p>
                </p:txBody>
              </p:sp>
            </p:grpSp>
          </p:grpSp>
          <p:sp>
            <p:nvSpPr>
              <p:cNvPr id="155676" name="Text Box 32"/>
              <p:cNvSpPr txBox="1">
                <a:spLocks noChangeArrowheads="1"/>
              </p:cNvSpPr>
              <p:nvPr/>
            </p:nvSpPr>
            <p:spPr bwMode="gray">
              <a:xfrm>
                <a:off x="863" y="2473"/>
                <a:ext cx="503" cy="251"/>
              </a:xfrm>
              <a:prstGeom prst="rect">
                <a:avLst/>
              </a:prstGeom>
              <a:noFill/>
              <a:ln w="9525">
                <a:noFill/>
                <a:miter lim="800000"/>
                <a:headEnd/>
                <a:tailEnd/>
              </a:ln>
            </p:spPr>
            <p:txBody>
              <a:bodyPr wrap="none">
                <a:spAutoFit/>
              </a:bodyPr>
              <a:lstStyle/>
              <a:p>
                <a:pPr algn="ctr"/>
                <a:r>
                  <a:rPr lang="zh-CN" altLang="en-US" sz="1600" b="1">
                    <a:solidFill>
                      <a:schemeClr val="bg1"/>
                    </a:solidFill>
                    <a:latin typeface="黑体" pitchFamily="2" charset="-122"/>
                  </a:rPr>
                  <a:t>供应商</a:t>
                </a:r>
              </a:p>
            </p:txBody>
          </p:sp>
          <p:sp>
            <p:nvSpPr>
              <p:cNvPr id="155677" name="Text Box 34"/>
              <p:cNvSpPr txBox="1">
                <a:spLocks noChangeArrowheads="1"/>
              </p:cNvSpPr>
              <p:nvPr/>
            </p:nvSpPr>
            <p:spPr bwMode="gray">
              <a:xfrm>
                <a:off x="884" y="2805"/>
                <a:ext cx="632" cy="251"/>
              </a:xfrm>
              <a:prstGeom prst="rect">
                <a:avLst/>
              </a:prstGeom>
              <a:noFill/>
              <a:ln w="9525">
                <a:noFill/>
                <a:miter lim="800000"/>
                <a:headEnd/>
                <a:tailEnd/>
              </a:ln>
            </p:spPr>
            <p:txBody>
              <a:bodyPr wrap="none">
                <a:spAutoFit/>
              </a:bodyPr>
              <a:lstStyle/>
              <a:p>
                <a:pPr algn="ctr"/>
                <a:r>
                  <a:rPr lang="zh-CN" altLang="en-US" sz="1600" b="1">
                    <a:solidFill>
                      <a:schemeClr val="bg1"/>
                    </a:solidFill>
                    <a:latin typeface="黑体" pitchFamily="2" charset="-122"/>
                  </a:rPr>
                  <a:t>企业用户</a:t>
                </a:r>
              </a:p>
            </p:txBody>
          </p:sp>
          <p:sp>
            <p:nvSpPr>
              <p:cNvPr id="155678" name="Text Box 36"/>
              <p:cNvSpPr txBox="1">
                <a:spLocks noChangeArrowheads="1"/>
              </p:cNvSpPr>
              <p:nvPr/>
            </p:nvSpPr>
            <p:spPr bwMode="gray">
              <a:xfrm>
                <a:off x="928" y="2185"/>
                <a:ext cx="374" cy="250"/>
              </a:xfrm>
              <a:prstGeom prst="rect">
                <a:avLst/>
              </a:prstGeom>
              <a:noFill/>
              <a:ln w="9525">
                <a:noFill/>
                <a:miter lim="800000"/>
                <a:headEnd/>
                <a:tailEnd/>
              </a:ln>
            </p:spPr>
            <p:txBody>
              <a:bodyPr wrap="none">
                <a:spAutoFit/>
              </a:bodyPr>
              <a:lstStyle/>
              <a:p>
                <a:pPr algn="ctr"/>
                <a:r>
                  <a:rPr lang="zh-CN" altLang="en-US" sz="1600" b="1">
                    <a:solidFill>
                      <a:schemeClr val="bg1"/>
                    </a:solidFill>
                    <a:latin typeface="黑体" pitchFamily="2" charset="-122"/>
                  </a:rPr>
                  <a:t>配送</a:t>
                </a:r>
              </a:p>
            </p:txBody>
          </p:sp>
        </p:grpSp>
        <p:sp>
          <p:nvSpPr>
            <p:cNvPr id="8" name="矩形 7"/>
            <p:cNvSpPr/>
            <p:nvPr/>
          </p:nvSpPr>
          <p:spPr>
            <a:xfrm>
              <a:off x="2880" y="1035"/>
              <a:ext cx="2700" cy="53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hangingPunct="1"/>
              <a:r>
                <a:rPr lang="zh-CN" altLang="en-US" sz="1600">
                  <a:solidFill>
                    <a:srgbClr val="000000"/>
                  </a:solidFill>
                  <a:latin typeface="宋体" charset="-122"/>
                  <a:ea typeface="宋体" charset="-122"/>
                </a:rPr>
                <a:t>集中定价，分开采购模式 </a:t>
              </a:r>
            </a:p>
            <a:p>
              <a:pPr eaLnBrk="1" hangingPunct="1"/>
              <a:r>
                <a:rPr lang="zh-CN" altLang="en-US" sz="1600">
                  <a:solidFill>
                    <a:srgbClr val="000000"/>
                  </a:solidFill>
                  <a:latin typeface="宋体" charset="-122"/>
                  <a:ea typeface="宋体" charset="-122"/>
                </a:rPr>
                <a:t>集中订货，分开收货，分开付款的模式 </a:t>
              </a:r>
            </a:p>
            <a:p>
              <a:pPr eaLnBrk="1" hangingPunct="1"/>
              <a:r>
                <a:rPr lang="zh-CN" altLang="en-US" sz="1600">
                  <a:solidFill>
                    <a:srgbClr val="000000"/>
                  </a:solidFill>
                  <a:latin typeface="宋体" charset="-122"/>
                  <a:ea typeface="宋体" charset="-122"/>
                </a:rPr>
                <a:t>集中采购后调拨模式 </a:t>
              </a:r>
            </a:p>
          </p:txBody>
        </p:sp>
        <p:grpSp>
          <p:nvGrpSpPr>
            <p:cNvPr id="10" name="Group 25"/>
            <p:cNvGrpSpPr>
              <a:grpSpLocks/>
            </p:cNvGrpSpPr>
            <p:nvPr/>
          </p:nvGrpSpPr>
          <p:grpSpPr bwMode="auto">
            <a:xfrm rot="-188294">
              <a:off x="393" y="2713"/>
              <a:ext cx="2182" cy="1351"/>
              <a:chOff x="177" y="2248"/>
              <a:chExt cx="2404" cy="1681"/>
            </a:xfrm>
          </p:grpSpPr>
          <p:sp>
            <p:nvSpPr>
              <p:cNvPr id="155681" name="Oval 26"/>
              <p:cNvSpPr>
                <a:spLocks noChangeArrowheads="1"/>
              </p:cNvSpPr>
              <p:nvPr/>
            </p:nvSpPr>
            <p:spPr bwMode="auto">
              <a:xfrm rot="-254118">
                <a:off x="476" y="2523"/>
                <a:ext cx="1973" cy="1406"/>
              </a:xfrm>
              <a:prstGeom prst="ellipse">
                <a:avLst/>
              </a:prstGeom>
              <a:solidFill>
                <a:srgbClr val="FFFFFF">
                  <a:alpha val="0"/>
                </a:srgbClr>
              </a:solidFill>
              <a:ln w="76200" algn="ctr">
                <a:solidFill>
                  <a:srgbClr val="993300"/>
                </a:solidFill>
                <a:round/>
                <a:headEnd/>
                <a:tailEnd/>
              </a:ln>
            </p:spPr>
            <p:txBody>
              <a:bodyPr wrap="none" anchor="ctr"/>
              <a:lstStyle/>
              <a:p>
                <a:pPr algn="ctr" eaLnBrk="1" hangingPunct="1"/>
                <a:endParaRPr lang="zh-CN" altLang="zh-CN" sz="1600" b="1">
                  <a:latin typeface="黑体" pitchFamily="2" charset="-122"/>
                </a:endParaRPr>
              </a:p>
            </p:txBody>
          </p:sp>
          <p:sp>
            <p:nvSpPr>
              <p:cNvPr id="11" name="Oval 27"/>
              <p:cNvSpPr>
                <a:spLocks noChangeArrowheads="1"/>
              </p:cNvSpPr>
              <p:nvPr/>
            </p:nvSpPr>
            <p:spPr bwMode="auto">
              <a:xfrm rot="-254118">
                <a:off x="919" y="2832"/>
                <a:ext cx="1083" cy="677"/>
              </a:xfrm>
              <a:prstGeom prst="ellipse">
                <a:avLst/>
              </a:prstGeom>
              <a:solidFill>
                <a:srgbClr val="FFFFFF">
                  <a:alpha val="0"/>
                </a:srgbClr>
              </a:solidFill>
              <a:ln w="38100" algn="ctr">
                <a:solidFill>
                  <a:srgbClr val="990000"/>
                </a:solidFill>
                <a:round/>
                <a:headEnd/>
                <a:tailEnd/>
              </a:ln>
              <a:effectLst/>
            </p:spPr>
            <p:txBody>
              <a:bodyPr wrap="none" anchor="ctr"/>
              <a:lstStyle/>
              <a:p>
                <a:pPr algn="ctr" eaLnBrk="1" hangingPunct="1">
                  <a:defRPr/>
                </a:pPr>
                <a:r>
                  <a:rPr lang="zh-CN" altLang="en-US" sz="2800" b="1" dirty="0">
                    <a:solidFill>
                      <a:srgbClr val="E80000"/>
                    </a:solidFill>
                    <a:effectLst>
                      <a:outerShdw blurRad="38100" dist="38100" dir="2700000" algn="tl">
                        <a:srgbClr val="C0C0C0"/>
                      </a:outerShdw>
                    </a:effectLst>
                    <a:latin typeface="Arial" pitchFamily="34" charset="0"/>
                    <a:ea typeface="宋体" pitchFamily="2" charset="-122"/>
                  </a:rPr>
                  <a:t>全流程管理</a:t>
                </a:r>
              </a:p>
            </p:txBody>
          </p:sp>
          <p:sp>
            <p:nvSpPr>
              <p:cNvPr id="155683" name="Text Box 28"/>
              <p:cNvSpPr txBox="1">
                <a:spLocks noChangeArrowheads="1"/>
              </p:cNvSpPr>
              <p:nvPr/>
            </p:nvSpPr>
            <p:spPr bwMode="auto">
              <a:xfrm rot="-254118">
                <a:off x="177" y="2248"/>
                <a:ext cx="2404" cy="551"/>
              </a:xfrm>
              <a:prstGeom prst="rect">
                <a:avLst/>
              </a:prstGeom>
              <a:noFill/>
              <a:ln w="38100" algn="ctr">
                <a:noFill/>
                <a:miter lim="800000"/>
                <a:headEnd/>
                <a:tailEnd/>
              </a:ln>
            </p:spPr>
            <p:txBody>
              <a:bodyPr>
                <a:spAutoFit/>
              </a:bodyPr>
              <a:lstStyle/>
              <a:p>
                <a:pPr algn="ctr" eaLnBrk="1" hangingPunct="1">
                  <a:spcBef>
                    <a:spcPct val="50000"/>
                  </a:spcBef>
                </a:pPr>
                <a:endParaRPr lang="en-US" altLang="zh-CN" sz="1600" b="1">
                  <a:solidFill>
                    <a:srgbClr val="990000"/>
                  </a:solidFill>
                  <a:latin typeface="黑体" pitchFamily="2" charset="-122"/>
                  <a:ea typeface="黑体" pitchFamily="2" charset="-122"/>
                </a:endParaRPr>
              </a:p>
              <a:p>
                <a:pPr algn="ctr" eaLnBrk="1" hangingPunct="1">
                  <a:spcBef>
                    <a:spcPct val="50000"/>
                  </a:spcBef>
                </a:pPr>
                <a:r>
                  <a:rPr lang="en-US" altLang="zh-CN" sz="1600" b="1">
                    <a:solidFill>
                      <a:srgbClr val="990000"/>
                    </a:solidFill>
                    <a:latin typeface="黑体" pitchFamily="2" charset="-122"/>
                    <a:ea typeface="黑体" pitchFamily="2" charset="-122"/>
                  </a:rPr>
                  <a:t> </a:t>
                </a:r>
              </a:p>
            </p:txBody>
          </p:sp>
        </p:grpSp>
      </p:grpSp>
      <p:sp>
        <p:nvSpPr>
          <p:cNvPr id="37" name="Rectangle 29"/>
          <p:cNvSpPr>
            <a:spLocks noChangeArrowheads="1"/>
          </p:cNvSpPr>
          <p:nvPr/>
        </p:nvSpPr>
        <p:spPr bwMode="auto">
          <a:xfrm>
            <a:off x="285720" y="1000108"/>
            <a:ext cx="6408738" cy="533400"/>
          </a:xfrm>
          <a:prstGeom prst="rect">
            <a:avLst/>
          </a:prstGeom>
          <a:noFill/>
          <a:ln w="9525">
            <a:noFill/>
            <a:miter lim="800000"/>
            <a:headEnd/>
            <a:tailEnd/>
          </a:ln>
        </p:spPr>
        <p:txBody>
          <a:bodyPr anchor="b"/>
          <a:lstStyle/>
          <a:p>
            <a:r>
              <a:rPr lang="zh-CN" altLang="en-US" sz="2700" b="1" smtClean="0">
                <a:latin typeface="宋体" charset="-122"/>
              </a:rPr>
              <a:t>案例</a:t>
            </a:r>
            <a:r>
              <a:rPr lang="zh-CN" altLang="en-US" sz="2700" b="1">
                <a:latin typeface="宋体" charset="-122"/>
              </a:rPr>
              <a:t>介绍</a:t>
            </a:r>
            <a:r>
              <a:rPr lang="zh-CN" altLang="en-US" sz="1900" b="1">
                <a:latin typeface="宋体" charset="-122"/>
              </a:rPr>
              <a:t>－首旅集团</a:t>
            </a:r>
          </a:p>
        </p:txBody>
      </p:sp>
      <p:sp>
        <p:nvSpPr>
          <p:cNvPr id="38" name="Rectangle 55"/>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一</a:t>
            </a:r>
            <a:r>
              <a:rPr lang="zh-CN" altLang="en-US" sz="2700" b="1" smtClean="0">
                <a:latin typeface="宋体" charset="-122"/>
              </a:rPr>
              <a:t>、农校对接电子商务的运营模式</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7" name="File"/>
          <p:cNvSpPr>
            <a:spLocks noEditPoints="1" noChangeArrowheads="1"/>
          </p:cNvSpPr>
          <p:nvPr/>
        </p:nvSpPr>
        <p:spPr bwMode="auto">
          <a:xfrm>
            <a:off x="649288" y="1436673"/>
            <a:ext cx="3694112" cy="46704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chemeClr val="accent1"/>
          </a:solidFill>
          <a:ln w="9525">
            <a:noFill/>
            <a:miter lim="800000"/>
            <a:headEnd/>
            <a:tailEnd/>
          </a:ln>
          <a:effectLst/>
          <a:scene3d>
            <a:camera prst="legacyPerspectiveFront">
              <a:rot lat="20099999" lon="20099999" rev="0"/>
            </a:camera>
            <a:lightRig rig="legacyFlat2" dir="t"/>
          </a:scene3d>
          <a:sp3d extrusionH="430200" prstMaterial="legacyMatte">
            <a:bevelT w="13500" h="13500" prst="angle"/>
            <a:bevelB w="13500" h="13500" prst="angle"/>
            <a:extrusionClr>
              <a:schemeClr val="accent1"/>
            </a:extrusionClr>
          </a:sp3d>
        </p:spPr>
        <p:txBody>
          <a:bodyPr>
            <a:flatTx/>
          </a:bodyPr>
          <a:lstStyle/>
          <a:p>
            <a:endParaRPr lang="ko-KR" altLang="en-US">
              <a:solidFill>
                <a:schemeClr val="bg2"/>
              </a:solidFill>
              <a:latin typeface="Verdana" pitchFamily="34" charset="0"/>
              <a:ea typeface="굴림" pitchFamily="34" charset="-127"/>
            </a:endParaRPr>
          </a:p>
        </p:txBody>
      </p:sp>
      <p:sp>
        <p:nvSpPr>
          <p:cNvPr id="158728" name="Text Box 8"/>
          <p:cNvSpPr txBox="1">
            <a:spLocks noChangeArrowheads="1"/>
          </p:cNvSpPr>
          <p:nvPr/>
        </p:nvSpPr>
        <p:spPr bwMode="auto">
          <a:xfrm>
            <a:off x="533400" y="1701786"/>
            <a:ext cx="2006600" cy="366712"/>
          </a:xfrm>
          <a:prstGeom prst="rect">
            <a:avLst/>
          </a:prstGeom>
          <a:noFill/>
          <a:ln w="9525">
            <a:noFill/>
            <a:miter lim="800000"/>
            <a:headEnd/>
            <a:tailEnd/>
          </a:ln>
          <a:effectLst/>
        </p:spPr>
        <p:txBody>
          <a:bodyPr>
            <a:spAutoFit/>
          </a:bodyPr>
          <a:lstStyle/>
          <a:p>
            <a:pPr algn="ctr" eaLnBrk="1" latinLnBrk="1" hangingPunct="1"/>
            <a:r>
              <a:rPr kumimoji="1" lang="zh-CN" altLang="en-US" sz="1800" b="1">
                <a:solidFill>
                  <a:schemeClr val="bg1"/>
                </a:solidFill>
                <a:latin typeface="Verdana" pitchFamily="34" charset="0"/>
                <a:ea typeface="굴림" pitchFamily="34" charset="-127"/>
              </a:rPr>
              <a:t>中国百胜</a:t>
            </a:r>
          </a:p>
        </p:txBody>
      </p:sp>
      <p:sp>
        <p:nvSpPr>
          <p:cNvPr id="158729" name="Text Box 9"/>
          <p:cNvSpPr txBox="1">
            <a:spLocks noChangeArrowheads="1"/>
          </p:cNvSpPr>
          <p:nvPr/>
        </p:nvSpPr>
        <p:spPr bwMode="auto">
          <a:xfrm rot="258194">
            <a:off x="690563" y="2735248"/>
            <a:ext cx="3089275" cy="3270250"/>
          </a:xfrm>
          <a:prstGeom prst="rect">
            <a:avLst/>
          </a:prstGeom>
          <a:noFill/>
          <a:ln w="9525">
            <a:noFill/>
            <a:miter lim="800000"/>
            <a:headEnd/>
            <a:tailEnd/>
          </a:ln>
          <a:effectLst/>
        </p:spPr>
        <p:txBody>
          <a:bodyPr>
            <a:spAutoFit/>
          </a:bodyPr>
          <a:lstStyle/>
          <a:p>
            <a:r>
              <a:rPr lang="zh-CN" altLang="en-US" sz="1600" b="1">
                <a:solidFill>
                  <a:schemeClr val="bg1"/>
                </a:solidFill>
              </a:rPr>
              <a:t>百胜餐饮集团中国事业部</a:t>
            </a:r>
            <a:r>
              <a:rPr lang="en-US" altLang="zh-CN" sz="1600" b="1">
                <a:solidFill>
                  <a:schemeClr val="bg1"/>
                </a:solidFill>
              </a:rPr>
              <a:t>(Yum! Brands Inc.</a:t>
            </a:r>
            <a:r>
              <a:rPr lang="zh-CN" altLang="en-US" sz="1600" b="1">
                <a:solidFill>
                  <a:schemeClr val="bg1"/>
                </a:solidFill>
              </a:rPr>
              <a:t>，</a:t>
            </a:r>
            <a:r>
              <a:rPr lang="en-US" altLang="zh-CN" sz="1600" b="1">
                <a:solidFill>
                  <a:schemeClr val="bg1"/>
                </a:solidFill>
              </a:rPr>
              <a:t>China Division)</a:t>
            </a:r>
            <a:r>
              <a:rPr lang="zh-CN" altLang="en-US" sz="1600" b="1">
                <a:solidFill>
                  <a:schemeClr val="bg1"/>
                </a:solidFill>
              </a:rPr>
              <a:t>隶属于在美国纽约证券交易所挂牌上市的百胜全球餐饮集团</a:t>
            </a:r>
            <a:r>
              <a:rPr lang="en-US" altLang="zh-CN" sz="1600" b="1">
                <a:solidFill>
                  <a:schemeClr val="bg1"/>
                </a:solidFill>
              </a:rPr>
              <a:t>(Yum! Brands Inc.)</a:t>
            </a:r>
            <a:r>
              <a:rPr lang="zh-CN" altLang="en-US" sz="1600" b="1">
                <a:solidFill>
                  <a:schemeClr val="bg1"/>
                </a:solidFill>
              </a:rPr>
              <a:t>，是中国最大的餐饮集团。截至</a:t>
            </a:r>
            <a:r>
              <a:rPr lang="en-US" altLang="zh-CN" sz="1600" b="1">
                <a:solidFill>
                  <a:schemeClr val="bg1"/>
                </a:solidFill>
              </a:rPr>
              <a:t>2010</a:t>
            </a:r>
            <a:r>
              <a:rPr lang="zh-CN" altLang="en-US" sz="1600" b="1">
                <a:solidFill>
                  <a:schemeClr val="bg1"/>
                </a:solidFill>
              </a:rPr>
              <a:t>年</a:t>
            </a:r>
            <a:r>
              <a:rPr lang="en-US" altLang="zh-CN" sz="1600" b="1">
                <a:solidFill>
                  <a:schemeClr val="bg1"/>
                </a:solidFill>
              </a:rPr>
              <a:t>1</a:t>
            </a:r>
            <a:r>
              <a:rPr lang="zh-CN" altLang="en-US" sz="1600" b="1">
                <a:solidFill>
                  <a:schemeClr val="bg1"/>
                </a:solidFill>
              </a:rPr>
              <a:t>月底，中国百胜已成功地在中国大陆开出了超过</a:t>
            </a:r>
            <a:r>
              <a:rPr lang="en-US" altLang="zh-CN" sz="1600" b="1">
                <a:solidFill>
                  <a:schemeClr val="bg1"/>
                </a:solidFill>
              </a:rPr>
              <a:t>2,700</a:t>
            </a:r>
            <a:r>
              <a:rPr lang="zh-CN" altLang="en-US" sz="1600" b="1">
                <a:solidFill>
                  <a:schemeClr val="bg1"/>
                </a:solidFill>
              </a:rPr>
              <a:t>家肯德基餐厅，</a:t>
            </a:r>
            <a:r>
              <a:rPr lang="en-US" altLang="zh-CN" sz="1600" b="1">
                <a:solidFill>
                  <a:schemeClr val="bg1"/>
                </a:solidFill>
              </a:rPr>
              <a:t>450</a:t>
            </a:r>
            <a:r>
              <a:rPr lang="zh-CN" altLang="en-US" sz="1600" b="1">
                <a:solidFill>
                  <a:schemeClr val="bg1"/>
                </a:solidFill>
              </a:rPr>
              <a:t>多家必胜客餐厅，</a:t>
            </a:r>
            <a:r>
              <a:rPr lang="en-US" altLang="zh-CN" sz="1600" b="1">
                <a:solidFill>
                  <a:schemeClr val="bg1"/>
                </a:solidFill>
              </a:rPr>
              <a:t>100</a:t>
            </a:r>
            <a:r>
              <a:rPr lang="zh-CN" altLang="en-US" sz="1600" b="1">
                <a:solidFill>
                  <a:schemeClr val="bg1"/>
                </a:solidFill>
              </a:rPr>
              <a:t>家必胜宅急送和</a:t>
            </a:r>
            <a:r>
              <a:rPr lang="en-US" altLang="zh-CN" sz="1600" b="1">
                <a:solidFill>
                  <a:schemeClr val="bg1"/>
                </a:solidFill>
              </a:rPr>
              <a:t>19</a:t>
            </a:r>
            <a:r>
              <a:rPr lang="zh-CN" altLang="en-US" sz="1600" b="1">
                <a:solidFill>
                  <a:schemeClr val="bg1"/>
                </a:solidFill>
              </a:rPr>
              <a:t>家东方既白餐厅。</a:t>
            </a:r>
            <a:r>
              <a:rPr lang="en-US" altLang="zh-CN" sz="1600" b="1">
                <a:solidFill>
                  <a:schemeClr val="bg1"/>
                </a:solidFill>
              </a:rPr>
              <a:t>2009</a:t>
            </a:r>
            <a:r>
              <a:rPr lang="zh-CN" altLang="en-US" sz="1600" b="1">
                <a:solidFill>
                  <a:schemeClr val="bg1"/>
                </a:solidFill>
              </a:rPr>
              <a:t>年中国百胜的营业额为</a:t>
            </a:r>
            <a:r>
              <a:rPr lang="en-US" altLang="zh-CN" sz="1600" b="1">
                <a:solidFill>
                  <a:schemeClr val="bg1"/>
                </a:solidFill>
              </a:rPr>
              <a:t>288</a:t>
            </a:r>
            <a:r>
              <a:rPr lang="zh-CN" altLang="en-US" sz="1600" b="1">
                <a:solidFill>
                  <a:schemeClr val="bg1"/>
                </a:solidFill>
              </a:rPr>
              <a:t>亿元人民币，是百胜全球餐饮集团发展最快、中增长最迅速的市场。</a:t>
            </a:r>
            <a:endParaRPr lang="ko-KR" altLang="en-US" sz="1600" b="1">
              <a:solidFill>
                <a:schemeClr val="bg1"/>
              </a:solidFill>
            </a:endParaRPr>
          </a:p>
        </p:txBody>
      </p:sp>
      <p:sp>
        <p:nvSpPr>
          <p:cNvPr id="158730" name="File"/>
          <p:cNvSpPr>
            <a:spLocks noEditPoints="1" noChangeArrowheads="1"/>
          </p:cNvSpPr>
          <p:nvPr/>
        </p:nvSpPr>
        <p:spPr bwMode="auto">
          <a:xfrm>
            <a:off x="5148263" y="1428736"/>
            <a:ext cx="3694112" cy="46704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chemeClr val="accent1"/>
          </a:solidFill>
          <a:ln w="9525">
            <a:noFill/>
            <a:miter lim="800000"/>
            <a:headEnd/>
            <a:tailEnd/>
          </a:ln>
          <a:effectLst/>
          <a:scene3d>
            <a:camera prst="legacyPerspectiveFront">
              <a:rot lat="20099999" lon="20099999" rev="0"/>
            </a:camera>
            <a:lightRig rig="legacyFlat2" dir="t"/>
          </a:scene3d>
          <a:sp3d extrusionH="430200" prstMaterial="legacyMatte">
            <a:bevelT w="13500" h="13500" prst="angle"/>
            <a:bevelB w="13500" h="13500" prst="angle"/>
            <a:extrusionClr>
              <a:schemeClr val="accent1"/>
            </a:extrusionClr>
          </a:sp3d>
        </p:spPr>
        <p:txBody>
          <a:bodyPr>
            <a:flatTx/>
          </a:bodyPr>
          <a:lstStyle/>
          <a:p>
            <a:endParaRPr lang="ko-KR" altLang="en-US">
              <a:solidFill>
                <a:schemeClr val="bg2"/>
              </a:solidFill>
              <a:latin typeface="Verdana" pitchFamily="34" charset="0"/>
              <a:ea typeface="굴림" pitchFamily="34" charset="-127"/>
            </a:endParaRPr>
          </a:p>
        </p:txBody>
      </p:sp>
      <p:sp>
        <p:nvSpPr>
          <p:cNvPr id="158731" name="Text Box 11"/>
          <p:cNvSpPr txBox="1">
            <a:spLocks noChangeArrowheads="1"/>
          </p:cNvSpPr>
          <p:nvPr/>
        </p:nvSpPr>
        <p:spPr bwMode="auto">
          <a:xfrm>
            <a:off x="5003800" y="1716073"/>
            <a:ext cx="2006600" cy="366713"/>
          </a:xfrm>
          <a:prstGeom prst="rect">
            <a:avLst/>
          </a:prstGeom>
          <a:noFill/>
          <a:ln w="9525">
            <a:noFill/>
            <a:miter lim="800000"/>
            <a:headEnd/>
            <a:tailEnd/>
          </a:ln>
          <a:effectLst/>
        </p:spPr>
        <p:txBody>
          <a:bodyPr>
            <a:spAutoFit/>
          </a:bodyPr>
          <a:lstStyle/>
          <a:p>
            <a:pPr algn="ctr" eaLnBrk="1" latinLnBrk="1" hangingPunct="1"/>
            <a:r>
              <a:rPr kumimoji="1" lang="en-US" altLang="zh-CN" sz="1800" b="1">
                <a:solidFill>
                  <a:schemeClr val="bg1"/>
                </a:solidFill>
                <a:latin typeface="Verdana" pitchFamily="34" charset="0"/>
              </a:rPr>
              <a:t>LPS</a:t>
            </a:r>
            <a:r>
              <a:rPr kumimoji="1" lang="zh-CN" altLang="en-US" sz="1800" b="1">
                <a:solidFill>
                  <a:schemeClr val="bg1"/>
                </a:solidFill>
                <a:latin typeface="Verdana" pitchFamily="34" charset="0"/>
              </a:rPr>
              <a:t>系统</a:t>
            </a:r>
          </a:p>
        </p:txBody>
      </p:sp>
      <p:sp>
        <p:nvSpPr>
          <p:cNvPr id="158732" name="Text Box 12"/>
          <p:cNvSpPr txBox="1">
            <a:spLocks noChangeArrowheads="1"/>
          </p:cNvSpPr>
          <p:nvPr/>
        </p:nvSpPr>
        <p:spPr bwMode="auto">
          <a:xfrm rot="292406">
            <a:off x="5402263" y="2735248"/>
            <a:ext cx="2911475" cy="3025775"/>
          </a:xfrm>
          <a:prstGeom prst="rect">
            <a:avLst/>
          </a:prstGeom>
          <a:noFill/>
          <a:ln w="9525">
            <a:noFill/>
            <a:miter lim="800000"/>
            <a:headEnd/>
            <a:tailEnd/>
          </a:ln>
          <a:effectLst/>
        </p:spPr>
        <p:txBody>
          <a:bodyPr>
            <a:spAutoFit/>
          </a:bodyPr>
          <a:lstStyle/>
          <a:p>
            <a:r>
              <a:rPr lang="zh-CN" altLang="en-US" sz="1600" b="1">
                <a:solidFill>
                  <a:schemeClr val="bg1"/>
                </a:solidFill>
              </a:rPr>
              <a:t>百胜本地采购按照区域分为</a:t>
            </a:r>
            <a:r>
              <a:rPr lang="en-US" altLang="zh-CN" sz="1600" b="1">
                <a:solidFill>
                  <a:schemeClr val="bg1"/>
                </a:solidFill>
              </a:rPr>
              <a:t>17</a:t>
            </a:r>
            <a:r>
              <a:rPr lang="zh-CN" altLang="en-US" sz="1600" b="1">
                <a:solidFill>
                  <a:schemeClr val="bg1"/>
                </a:solidFill>
              </a:rPr>
              <a:t>个大区每个区域相对独立，供应商全国统一管理（</a:t>
            </a:r>
            <a:r>
              <a:rPr lang="en-US" altLang="zh-CN" sz="1600" b="1">
                <a:solidFill>
                  <a:schemeClr val="bg1"/>
                </a:solidFill>
              </a:rPr>
              <a:t>JDE</a:t>
            </a:r>
            <a:r>
              <a:rPr lang="zh-CN" altLang="en-US" sz="1600" b="1">
                <a:solidFill>
                  <a:schemeClr val="bg1"/>
                </a:solidFill>
              </a:rPr>
              <a:t>）</a:t>
            </a:r>
            <a:r>
              <a:rPr lang="en-US" altLang="zh-CN" sz="1600" b="1">
                <a:solidFill>
                  <a:schemeClr val="bg1"/>
                </a:solidFill>
              </a:rPr>
              <a:t>,</a:t>
            </a:r>
            <a:r>
              <a:rPr lang="zh-CN" altLang="en-US" sz="1600" b="1">
                <a:solidFill>
                  <a:schemeClr val="bg1"/>
                </a:solidFill>
              </a:rPr>
              <a:t>物品在大区内统一管理。业务包括采购申请、合同异动、订单、入库验收，没有库存管理。采购物品主要包括办公用品、项目采购、餐厅消杀类采够。利用本地采购系统年采购额</a:t>
            </a:r>
            <a:r>
              <a:rPr lang="zh-CN" altLang="en-US" sz="1600" b="1" smtClean="0">
                <a:solidFill>
                  <a:schemeClr val="bg1"/>
                </a:solidFill>
              </a:rPr>
              <a:t>在</a:t>
            </a:r>
            <a:r>
              <a:rPr lang="en-US" altLang="zh-CN" sz="1600" b="1" smtClean="0">
                <a:solidFill>
                  <a:schemeClr val="bg1"/>
                </a:solidFill>
              </a:rPr>
              <a:t>8</a:t>
            </a:r>
            <a:r>
              <a:rPr lang="zh-CN" altLang="en-US" sz="1600" b="1" smtClean="0">
                <a:solidFill>
                  <a:schemeClr val="bg1"/>
                </a:solidFill>
              </a:rPr>
              <a:t>亿</a:t>
            </a:r>
            <a:r>
              <a:rPr lang="zh-CN" altLang="en-US" sz="1600" b="1">
                <a:solidFill>
                  <a:schemeClr val="bg1"/>
                </a:solidFill>
              </a:rPr>
              <a:t>左右。用户</a:t>
            </a:r>
            <a:r>
              <a:rPr lang="zh-CN" altLang="en-US" sz="1600" b="1" smtClean="0">
                <a:solidFill>
                  <a:schemeClr val="bg1"/>
                </a:solidFill>
              </a:rPr>
              <a:t>数量</a:t>
            </a:r>
            <a:r>
              <a:rPr lang="en-US" altLang="zh-CN" sz="1600" b="1" smtClean="0">
                <a:solidFill>
                  <a:schemeClr val="bg1"/>
                </a:solidFill>
              </a:rPr>
              <a:t>5000</a:t>
            </a:r>
            <a:r>
              <a:rPr lang="zh-CN" altLang="en-US" sz="1600" b="1" smtClean="0">
                <a:solidFill>
                  <a:schemeClr val="bg1"/>
                </a:solidFill>
              </a:rPr>
              <a:t>。</a:t>
            </a:r>
            <a:r>
              <a:rPr lang="zh-CN" altLang="en-US" sz="1600" b="1">
                <a:solidFill>
                  <a:schemeClr val="bg1"/>
                </a:solidFill>
              </a:rPr>
              <a:t>审批流程包括：采购申请流程、和异动流程、订单流程。</a:t>
            </a:r>
            <a:endParaRPr lang="ko-KR" altLang="en-US" sz="1600" b="1">
              <a:solidFill>
                <a:schemeClr val="bg1"/>
              </a:solidFill>
            </a:endParaRPr>
          </a:p>
        </p:txBody>
      </p:sp>
      <p:sp>
        <p:nvSpPr>
          <p:cNvPr id="158733" name="AutoShape 13"/>
          <p:cNvSpPr>
            <a:spLocks noChangeArrowheads="1"/>
          </p:cNvSpPr>
          <p:nvPr/>
        </p:nvSpPr>
        <p:spPr bwMode="auto">
          <a:xfrm rot="-5400000">
            <a:off x="4225925" y="3481373"/>
            <a:ext cx="730250" cy="342900"/>
          </a:xfrm>
          <a:prstGeom prst="downArrow">
            <a:avLst>
              <a:gd name="adj1" fmla="val 50000"/>
              <a:gd name="adj2" fmla="val 25000"/>
            </a:avLst>
          </a:prstGeom>
          <a:solidFill>
            <a:srgbClr val="1B9AED"/>
          </a:solidFill>
          <a:ln w="9525">
            <a:noFill/>
            <a:miter lim="800000"/>
            <a:headEnd/>
            <a:tailEnd/>
          </a:ln>
          <a:effectLst/>
        </p:spPr>
        <p:txBody>
          <a:bodyPr vert="eaVert" wrap="none" anchor="ctr"/>
          <a:lstStyle/>
          <a:p>
            <a:pPr algn="ctr" eaLnBrk="1" hangingPunct="1"/>
            <a:endParaRPr lang="zh-CN" altLang="en-US" sz="1800">
              <a:latin typeface="Arial" charset="0"/>
            </a:endParaRPr>
          </a:p>
        </p:txBody>
      </p:sp>
      <p:sp>
        <p:nvSpPr>
          <p:cNvPr id="10" name="Rectangle 29"/>
          <p:cNvSpPr>
            <a:spLocks noChangeArrowheads="1"/>
          </p:cNvSpPr>
          <p:nvPr/>
        </p:nvSpPr>
        <p:spPr bwMode="auto">
          <a:xfrm>
            <a:off x="285720" y="1000108"/>
            <a:ext cx="6408738" cy="533400"/>
          </a:xfrm>
          <a:prstGeom prst="rect">
            <a:avLst/>
          </a:prstGeom>
          <a:noFill/>
          <a:ln w="9525">
            <a:noFill/>
            <a:miter lim="800000"/>
            <a:headEnd/>
            <a:tailEnd/>
          </a:ln>
        </p:spPr>
        <p:txBody>
          <a:bodyPr anchor="b"/>
          <a:lstStyle/>
          <a:p>
            <a:r>
              <a:rPr lang="zh-CN" altLang="en-US" sz="2700" b="1" smtClean="0">
                <a:latin typeface="宋体" charset="-122"/>
              </a:rPr>
              <a:t>案例</a:t>
            </a:r>
            <a:r>
              <a:rPr lang="zh-CN" altLang="en-US" sz="2700" b="1">
                <a:latin typeface="宋体" charset="-122"/>
              </a:rPr>
              <a:t>介绍</a:t>
            </a:r>
            <a:r>
              <a:rPr lang="zh-CN" altLang="en-US" sz="1900" b="1" smtClean="0">
                <a:latin typeface="宋体" charset="-122"/>
              </a:rPr>
              <a:t>－中国百胜</a:t>
            </a:r>
            <a:endParaRPr lang="zh-CN" altLang="en-US" sz="1900" b="1">
              <a:latin typeface="宋体" charset="-122"/>
            </a:endParaRPr>
          </a:p>
        </p:txBody>
      </p:sp>
      <p:sp>
        <p:nvSpPr>
          <p:cNvPr id="11" name="Rectangle 55"/>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一</a:t>
            </a:r>
            <a:r>
              <a:rPr lang="zh-CN" altLang="en-US" sz="2700" b="1" smtClean="0">
                <a:latin typeface="宋体" charset="-122"/>
              </a:rPr>
              <a:t>、农校对接电子商务的运营模式</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8"/>
          <p:cNvSpPr>
            <a:spLocks noChangeArrowheads="1"/>
          </p:cNvSpPr>
          <p:nvPr/>
        </p:nvSpPr>
        <p:spPr bwMode="auto">
          <a:xfrm flipV="1">
            <a:off x="1258888" y="1412875"/>
            <a:ext cx="7634287" cy="4392613"/>
          </a:xfrm>
          <a:prstGeom prst="verticalScroll">
            <a:avLst>
              <a:gd name="adj" fmla="val 12500"/>
            </a:avLst>
          </a:prstGeom>
          <a:solidFill>
            <a:srgbClr val="FFFF99"/>
          </a:solidFill>
          <a:ln w="9525">
            <a:solidFill>
              <a:srgbClr val="0000FF"/>
            </a:solidFill>
            <a:round/>
            <a:headEnd/>
            <a:tailEnd/>
          </a:ln>
        </p:spPr>
        <p:txBody>
          <a:bodyPr rot="10800000" wrap="none" anchor="ctr"/>
          <a:lstStyle/>
          <a:p>
            <a:pPr algn="ctr" eaLnBrk="1" hangingPunct="1"/>
            <a:endParaRPr lang="zh-CN" altLang="zh-CN" sz="1600">
              <a:solidFill>
                <a:srgbClr val="0070C0"/>
              </a:solidFill>
              <a:latin typeface="华文新魏" pitchFamily="2" charset="-122"/>
              <a:ea typeface="华文新魏" pitchFamily="2" charset="-122"/>
            </a:endParaRPr>
          </a:p>
        </p:txBody>
      </p:sp>
      <p:sp>
        <p:nvSpPr>
          <p:cNvPr id="6" name="Text Box 3"/>
          <p:cNvSpPr txBox="1">
            <a:spLocks noChangeArrowheads="1"/>
          </p:cNvSpPr>
          <p:nvPr/>
        </p:nvSpPr>
        <p:spPr bwMode="auto">
          <a:xfrm>
            <a:off x="2017713" y="1987550"/>
            <a:ext cx="6154737" cy="2554545"/>
          </a:xfrm>
          <a:prstGeom prst="rect">
            <a:avLst/>
          </a:prstGeom>
          <a:noFill/>
          <a:ln w="9525">
            <a:noFill/>
            <a:miter lim="800000"/>
            <a:headEnd/>
            <a:tailEnd/>
          </a:ln>
          <a:effectLst/>
        </p:spPr>
        <p:txBody>
          <a:bodyPr>
            <a:spAutoFit/>
          </a:bodyPr>
          <a:lstStyle/>
          <a:p>
            <a:pPr eaLnBrk="1" hangingPunct="1">
              <a:lnSpc>
                <a:spcPct val="150000"/>
              </a:lnSpc>
              <a:spcBef>
                <a:spcPct val="50000"/>
              </a:spcBef>
            </a:pPr>
            <a:r>
              <a:rPr lang="zh-CN" altLang="en-US" sz="2000" b="1">
                <a:solidFill>
                  <a:srgbClr val="0066FF"/>
                </a:solidFill>
                <a:latin typeface="宋体" charset="-122"/>
                <a:ea typeface="宋体" charset="-122"/>
              </a:rPr>
              <a:t>    </a:t>
            </a:r>
            <a:r>
              <a:rPr lang="zh-CN" altLang="en-US" sz="2000" b="1" smtClean="0">
                <a:solidFill>
                  <a:srgbClr val="0066FF"/>
                </a:solidFill>
                <a:latin typeface="宋体" charset="-122"/>
                <a:ea typeface="宋体" charset="-122"/>
              </a:rPr>
              <a:t>农校对接电子商务</a:t>
            </a:r>
            <a:r>
              <a:rPr lang="zh-CN" altLang="en-US" sz="2000" b="1">
                <a:solidFill>
                  <a:srgbClr val="0066FF"/>
                </a:solidFill>
                <a:latin typeface="宋体" charset="-122"/>
                <a:ea typeface="宋体" charset="-122"/>
              </a:rPr>
              <a:t>平台的定位</a:t>
            </a:r>
            <a:r>
              <a:rPr lang="zh-CN" altLang="en-US" sz="2000" b="1" smtClean="0">
                <a:solidFill>
                  <a:srgbClr val="0066FF"/>
                </a:solidFill>
                <a:latin typeface="宋体" charset="-122"/>
                <a:ea typeface="宋体" charset="-122"/>
              </a:rPr>
              <a:t>是服务于全国高校后勤采购，为全国高校提供质优价廉的商品信息。以</a:t>
            </a:r>
            <a:r>
              <a:rPr lang="zh-CN" altLang="en-US" sz="2000" b="1">
                <a:solidFill>
                  <a:srgbClr val="0066FF"/>
                </a:solidFill>
                <a:latin typeface="宋体" charset="-122"/>
                <a:ea typeface="宋体" charset="-122"/>
              </a:rPr>
              <a:t>电子商务平台为支撑，撮合采供双方交易成功</a:t>
            </a:r>
            <a:r>
              <a:rPr lang="zh-CN" altLang="en-US" sz="2000" b="1" smtClean="0">
                <a:solidFill>
                  <a:srgbClr val="0066FF"/>
                </a:solidFill>
                <a:latin typeface="宋体" charset="-122"/>
                <a:ea typeface="宋体" charset="-122"/>
              </a:rPr>
              <a:t>。</a:t>
            </a:r>
            <a:endParaRPr lang="en-US" altLang="zh-CN" sz="2000" b="1" smtClean="0">
              <a:solidFill>
                <a:srgbClr val="0066FF"/>
              </a:solidFill>
              <a:latin typeface="宋体" charset="-122"/>
              <a:ea typeface="宋体" charset="-122"/>
            </a:endParaRPr>
          </a:p>
          <a:p>
            <a:pPr eaLnBrk="1" hangingPunct="1">
              <a:lnSpc>
                <a:spcPct val="150000"/>
              </a:lnSpc>
              <a:spcBef>
                <a:spcPct val="50000"/>
              </a:spcBef>
            </a:pPr>
            <a:r>
              <a:rPr lang="en-US" altLang="zh-CN" sz="2000" b="1" smtClean="0">
                <a:solidFill>
                  <a:srgbClr val="0066FF"/>
                </a:solidFill>
                <a:latin typeface="宋体" charset="-122"/>
              </a:rPr>
              <a:t>    </a:t>
            </a:r>
            <a:r>
              <a:rPr lang="zh-CN" altLang="en-US" sz="2000" b="1" smtClean="0">
                <a:solidFill>
                  <a:srgbClr val="0066FF"/>
                </a:solidFill>
                <a:latin typeface="宋体" charset="-122"/>
                <a:ea typeface="宋体" charset="-122"/>
              </a:rPr>
              <a:t>在撮合交易的过程中需要满足高校采购的诉求和供应商的诉求。</a:t>
            </a:r>
            <a:endParaRPr lang="zh-CN" altLang="en-US" sz="2000" b="1">
              <a:solidFill>
                <a:srgbClr val="0066FF"/>
              </a:solidFill>
              <a:latin typeface="宋体" charset="-122"/>
              <a:ea typeface="宋体" charset="-122"/>
            </a:endParaRPr>
          </a:p>
        </p:txBody>
      </p:sp>
      <p:sp>
        <p:nvSpPr>
          <p:cNvPr id="7" name="Rectangle 55"/>
          <p:cNvSpPr>
            <a:spLocks noChangeArrowheads="1"/>
          </p:cNvSpPr>
          <p:nvPr/>
        </p:nvSpPr>
        <p:spPr bwMode="auto">
          <a:xfrm>
            <a:off x="2555875" y="304800"/>
            <a:ext cx="6408738" cy="533400"/>
          </a:xfrm>
          <a:prstGeom prst="rect">
            <a:avLst/>
          </a:prstGeom>
          <a:noFill/>
          <a:ln w="9525">
            <a:noFill/>
            <a:miter lim="800000"/>
            <a:headEnd/>
            <a:tailEnd/>
          </a:ln>
        </p:spPr>
        <p:txBody>
          <a:bodyPr anchor="b"/>
          <a:lstStyle/>
          <a:p>
            <a:r>
              <a:rPr lang="zh-CN" altLang="en-US" sz="2700" b="1">
                <a:latin typeface="宋体" charset="-122"/>
              </a:rPr>
              <a:t>一</a:t>
            </a:r>
            <a:r>
              <a:rPr lang="zh-CN" altLang="en-US" sz="2700" b="1" smtClean="0">
                <a:latin typeface="宋体" charset="-122"/>
              </a:rPr>
              <a:t>、农校对接电子商务的运营模式</a:t>
            </a:r>
            <a:endParaRPr lang="zh-CN" altLang="en-US" sz="1900" b="1">
              <a:latin typeface="宋体"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369885" y="1071563"/>
            <a:ext cx="7631139" cy="707886"/>
          </a:xfrm>
          <a:prstGeom prst="rect">
            <a:avLst/>
          </a:prstGeom>
          <a:noFill/>
          <a:ln w="9525">
            <a:noFill/>
            <a:miter lim="800000"/>
            <a:headEnd/>
            <a:tailEnd/>
          </a:ln>
          <a:effectLst/>
        </p:spPr>
        <p:txBody>
          <a:bodyPr wrap="square">
            <a:spAutoFit/>
          </a:bodyPr>
          <a:lstStyle/>
          <a:p>
            <a:pPr eaLnBrk="1" hangingPunct="1">
              <a:spcBef>
                <a:spcPct val="50000"/>
              </a:spcBef>
            </a:pPr>
            <a:r>
              <a:rPr lang="zh-CN" altLang="en-US" sz="2000" smtClean="0">
                <a:latin typeface="宋体" charset="-122"/>
              </a:rPr>
              <a:t>农校对接电子商务模式是典型的</a:t>
            </a:r>
            <a:r>
              <a:rPr lang="en-US" altLang="zh-CN" sz="2000" smtClean="0">
                <a:latin typeface="宋体" charset="-122"/>
              </a:rPr>
              <a:t>B2B</a:t>
            </a:r>
            <a:r>
              <a:rPr lang="zh-CN" altLang="en-US" sz="2000" smtClean="0">
                <a:latin typeface="宋体" charset="-122"/>
              </a:rPr>
              <a:t>模式，但是与</a:t>
            </a:r>
            <a:r>
              <a:rPr lang="zh-CN" altLang="en-US" sz="2000">
                <a:latin typeface="宋体" charset="-122"/>
              </a:rPr>
              <a:t>传统的</a:t>
            </a:r>
            <a:r>
              <a:rPr lang="en-US" altLang="zh-CN" sz="2000">
                <a:latin typeface="宋体" charset="-122"/>
              </a:rPr>
              <a:t>B2B</a:t>
            </a:r>
            <a:r>
              <a:rPr lang="zh-CN" altLang="en-US" sz="2000">
                <a:latin typeface="宋体" charset="-122"/>
              </a:rPr>
              <a:t>模式有着本质</a:t>
            </a:r>
            <a:r>
              <a:rPr lang="zh-CN" altLang="en-US" sz="2000" smtClean="0">
                <a:latin typeface="宋体" charset="-122"/>
              </a:rPr>
              <a:t>区别。</a:t>
            </a:r>
            <a:endParaRPr lang="zh-CN" altLang="en-US" sz="2000">
              <a:latin typeface="宋体" charset="-122"/>
            </a:endParaRPr>
          </a:p>
        </p:txBody>
      </p:sp>
      <p:graphicFrame>
        <p:nvGraphicFramePr>
          <p:cNvPr id="39" name="表格 38"/>
          <p:cNvGraphicFramePr>
            <a:graphicFrameLocks noGrp="1"/>
          </p:cNvGraphicFramePr>
          <p:nvPr/>
        </p:nvGraphicFramePr>
        <p:xfrm>
          <a:off x="642910" y="1857365"/>
          <a:ext cx="8072494" cy="4619619"/>
        </p:xfrm>
        <a:graphic>
          <a:graphicData uri="http://schemas.openxmlformats.org/drawingml/2006/table">
            <a:tbl>
              <a:tblPr/>
              <a:tblGrid>
                <a:gridCol w="1071570"/>
                <a:gridCol w="2214578"/>
                <a:gridCol w="1038596"/>
                <a:gridCol w="3747750"/>
              </a:tblGrid>
              <a:tr h="269245">
                <a:tc>
                  <a:txBody>
                    <a:bodyPr/>
                    <a:lstStyle/>
                    <a:p>
                      <a:pPr algn="ctr">
                        <a:lnSpc>
                          <a:spcPct val="150000"/>
                        </a:lnSpc>
                        <a:spcAft>
                          <a:spcPts val="0"/>
                        </a:spcAft>
                      </a:pPr>
                      <a:r>
                        <a:rPr lang="zh-CN" sz="1400" b="1" kern="100">
                          <a:latin typeface="Times New Roman"/>
                          <a:ea typeface="宋体"/>
                          <a:cs typeface="Times New Roman"/>
                        </a:rPr>
                        <a:t>业务模式</a:t>
                      </a:r>
                      <a:endParaRPr lang="zh-CN" sz="1400" kern="100">
                        <a:latin typeface="Times New Roman"/>
                        <a:ea typeface="宋体"/>
                        <a:cs typeface="Times New Roman"/>
                      </a:endParaRP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zh-CN" sz="1400" b="1" kern="100">
                          <a:latin typeface="Times New Roman"/>
                          <a:ea typeface="宋体"/>
                          <a:cs typeface="Times New Roman"/>
                        </a:rPr>
                        <a:t>农校对接电子商务</a:t>
                      </a:r>
                      <a:endParaRPr lang="zh-CN" sz="1400" kern="100">
                        <a:latin typeface="Times New Roman"/>
                        <a:ea typeface="宋体"/>
                        <a:cs typeface="Times New Roman"/>
                      </a:endParaRP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zh-CN" sz="1400" b="1" kern="100">
                          <a:latin typeface="Times New Roman"/>
                          <a:ea typeface="宋体"/>
                          <a:cs typeface="Times New Roman"/>
                        </a:rPr>
                        <a:t>传统</a:t>
                      </a:r>
                      <a:r>
                        <a:rPr lang="en-US" sz="1400" b="1" kern="100">
                          <a:latin typeface="Times New Roman"/>
                          <a:ea typeface="宋体"/>
                          <a:cs typeface="Times New Roman"/>
                        </a:rPr>
                        <a:t>B2B</a:t>
                      </a:r>
                      <a:endParaRPr lang="zh-CN" sz="1400" kern="100">
                        <a:latin typeface="Times New Roman"/>
                        <a:ea typeface="宋体"/>
                        <a:cs typeface="Times New Roman"/>
                      </a:endParaRP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zh-CN" sz="1400" b="1" kern="100">
                          <a:latin typeface="Times New Roman"/>
                          <a:ea typeface="宋体"/>
                          <a:cs typeface="Times New Roman"/>
                        </a:rPr>
                        <a:t>说明</a:t>
                      </a:r>
                      <a:endParaRPr lang="zh-CN" sz="1400" kern="100">
                        <a:latin typeface="Times New Roman"/>
                        <a:ea typeface="宋体"/>
                        <a:cs typeface="Times New Roman"/>
                      </a:endParaRP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94232">
                <a:tc>
                  <a:txBody>
                    <a:bodyPr/>
                    <a:lstStyle/>
                    <a:p>
                      <a:pPr algn="just">
                        <a:lnSpc>
                          <a:spcPct val="150000"/>
                        </a:lnSpc>
                        <a:spcAft>
                          <a:spcPts val="0"/>
                        </a:spcAft>
                      </a:pPr>
                      <a:r>
                        <a:rPr lang="zh-CN" sz="1200" kern="100">
                          <a:latin typeface="Times New Roman"/>
                          <a:ea typeface="宋体"/>
                          <a:cs typeface="Times New Roman"/>
                        </a:rPr>
                        <a:t>企业认证</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严格的认证</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一般认证</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对于供应商需要严格的认证，包括资质证照，生产工艺，仓储物流等环节</a:t>
                      </a:r>
                      <a:r>
                        <a:rPr lang="zh-CN" sz="1200" kern="100" smtClean="0">
                          <a:latin typeface="Times New Roman"/>
                          <a:ea typeface="宋体"/>
                          <a:cs typeface="Times New Roman"/>
                        </a:rPr>
                        <a:t>。</a:t>
                      </a:r>
                      <a:r>
                        <a:rPr lang="zh-CN" altLang="en-US" sz="1200" kern="100" smtClean="0">
                          <a:latin typeface="Times New Roman"/>
                          <a:ea typeface="宋体"/>
                          <a:cs typeface="Times New Roman"/>
                        </a:rPr>
                        <a:t>对采供双方进行等级管理。</a:t>
                      </a:r>
                      <a:endParaRPr lang="zh-CN" sz="1200" kern="100">
                        <a:latin typeface="Times New Roman"/>
                        <a:ea typeface="宋体"/>
                        <a:cs typeface="Times New Roman"/>
                      </a:endParaRP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4232">
                <a:tc>
                  <a:txBody>
                    <a:bodyPr/>
                    <a:lstStyle/>
                    <a:p>
                      <a:pPr algn="just">
                        <a:lnSpc>
                          <a:spcPct val="150000"/>
                        </a:lnSpc>
                        <a:spcAft>
                          <a:spcPts val="0"/>
                        </a:spcAft>
                      </a:pPr>
                      <a:r>
                        <a:rPr lang="zh-CN" sz="1200" kern="100">
                          <a:latin typeface="Times New Roman"/>
                          <a:ea typeface="宋体"/>
                          <a:cs typeface="Times New Roman"/>
                        </a:rPr>
                        <a:t>业务发生</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定向直流式</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自由碰撞式</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农校对接电子商务网上提供的商品是已经确认</a:t>
                      </a:r>
                      <a:r>
                        <a:rPr lang="zh-CN" sz="1200" kern="100" smtClean="0">
                          <a:latin typeface="Times New Roman"/>
                          <a:ea typeface="宋体"/>
                          <a:cs typeface="Times New Roman"/>
                        </a:rPr>
                        <a:t>的</a:t>
                      </a:r>
                      <a:r>
                        <a:rPr lang="zh-CN" altLang="en-US" sz="1200" kern="100" smtClean="0">
                          <a:latin typeface="Times New Roman"/>
                          <a:ea typeface="宋体"/>
                          <a:cs typeface="Times New Roman"/>
                        </a:rPr>
                        <a:t>品质、确定的</a:t>
                      </a:r>
                      <a:r>
                        <a:rPr lang="zh-CN" sz="1200" kern="100" smtClean="0">
                          <a:latin typeface="Times New Roman"/>
                          <a:ea typeface="宋体"/>
                          <a:cs typeface="Times New Roman"/>
                        </a:rPr>
                        <a:t>供应</a:t>
                      </a:r>
                      <a:r>
                        <a:rPr lang="zh-CN" sz="1200" kern="100">
                          <a:latin typeface="Times New Roman"/>
                          <a:ea typeface="宋体"/>
                          <a:cs typeface="Times New Roman"/>
                        </a:rPr>
                        <a:t>商、确定的价格</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4232">
                <a:tc>
                  <a:txBody>
                    <a:bodyPr/>
                    <a:lstStyle/>
                    <a:p>
                      <a:pPr algn="just">
                        <a:lnSpc>
                          <a:spcPct val="150000"/>
                        </a:lnSpc>
                        <a:spcAft>
                          <a:spcPts val="0"/>
                        </a:spcAft>
                      </a:pPr>
                      <a:r>
                        <a:rPr lang="zh-CN" sz="1200" kern="100">
                          <a:latin typeface="Times New Roman"/>
                          <a:ea typeface="宋体"/>
                          <a:cs typeface="Times New Roman"/>
                        </a:rPr>
                        <a:t>盈利模式</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按发生交易提取佣金</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按会员制收费</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altLang="en-US" sz="1200" kern="100" smtClean="0">
                          <a:latin typeface="Times New Roman"/>
                          <a:ea typeface="宋体"/>
                          <a:cs typeface="Times New Roman"/>
                        </a:rPr>
                        <a:t>按交易额比例向供应商收取</a:t>
                      </a:r>
                      <a:endParaRPr lang="zh-CN" sz="1200" kern="100">
                        <a:latin typeface="Times New Roman"/>
                        <a:ea typeface="宋体"/>
                        <a:cs typeface="Times New Roman"/>
                      </a:endParaRP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8049">
                <a:tc>
                  <a:txBody>
                    <a:bodyPr/>
                    <a:lstStyle/>
                    <a:p>
                      <a:pPr algn="just">
                        <a:lnSpc>
                          <a:spcPct val="150000"/>
                        </a:lnSpc>
                        <a:spcAft>
                          <a:spcPts val="0"/>
                        </a:spcAft>
                      </a:pPr>
                      <a:r>
                        <a:rPr lang="zh-CN" sz="1200" kern="100">
                          <a:latin typeface="Times New Roman"/>
                          <a:ea typeface="宋体"/>
                          <a:cs typeface="Times New Roman"/>
                        </a:rPr>
                        <a:t>交易行为</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制定交易规则，协调采供双方</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基本不参与</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农校对接电子商务网制定交易规则，对于</a:t>
                      </a:r>
                      <a:r>
                        <a:rPr lang="zh-CN" sz="1200" kern="100" smtClean="0">
                          <a:latin typeface="Times New Roman"/>
                          <a:ea typeface="宋体"/>
                          <a:cs typeface="Times New Roman"/>
                        </a:rPr>
                        <a:t>采</a:t>
                      </a:r>
                      <a:r>
                        <a:rPr lang="zh-CN" altLang="en-US" sz="1200" kern="100" smtClean="0">
                          <a:latin typeface="Times New Roman"/>
                          <a:ea typeface="宋体"/>
                          <a:cs typeface="Times New Roman"/>
                        </a:rPr>
                        <a:t>供</a:t>
                      </a:r>
                      <a:r>
                        <a:rPr lang="zh-CN" sz="1200" kern="100" smtClean="0">
                          <a:latin typeface="Times New Roman"/>
                          <a:ea typeface="宋体"/>
                          <a:cs typeface="Times New Roman"/>
                        </a:rPr>
                        <a:t>双方</a:t>
                      </a:r>
                      <a:r>
                        <a:rPr lang="zh-CN" sz="1200" kern="100">
                          <a:latin typeface="Times New Roman"/>
                          <a:ea typeface="宋体"/>
                          <a:cs typeface="Times New Roman"/>
                        </a:rPr>
                        <a:t>出现的纠纷由农校对接电子商务网出面进行协调</a:t>
                      </a:r>
                      <a:r>
                        <a:rPr lang="zh-CN" sz="1200" kern="100" smtClean="0">
                          <a:latin typeface="Times New Roman"/>
                          <a:ea typeface="宋体"/>
                          <a:cs typeface="Times New Roman"/>
                        </a:rPr>
                        <a:t>，</a:t>
                      </a:r>
                      <a:r>
                        <a:rPr lang="zh-CN" altLang="en-US" sz="1200" kern="100" smtClean="0">
                          <a:latin typeface="Times New Roman"/>
                          <a:ea typeface="宋体"/>
                          <a:cs typeface="Times New Roman"/>
                        </a:rPr>
                        <a:t>并参与采供双方的评价</a:t>
                      </a:r>
                      <a:endParaRPr lang="zh-CN" sz="1200" kern="100">
                        <a:latin typeface="Times New Roman"/>
                        <a:ea typeface="宋体"/>
                        <a:cs typeface="Times New Roman"/>
                      </a:endParaRP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7353">
                <a:tc>
                  <a:txBody>
                    <a:bodyPr/>
                    <a:lstStyle/>
                    <a:p>
                      <a:pPr algn="just">
                        <a:lnSpc>
                          <a:spcPct val="150000"/>
                        </a:lnSpc>
                        <a:spcAft>
                          <a:spcPts val="0"/>
                        </a:spcAft>
                      </a:pPr>
                      <a:r>
                        <a:rPr lang="zh-CN" sz="1200" kern="100">
                          <a:latin typeface="Times New Roman"/>
                          <a:ea typeface="宋体"/>
                          <a:cs typeface="Times New Roman"/>
                        </a:rPr>
                        <a:t>采购顾问服务</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专业的采购顾问服务</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不提供</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提供高校后勤采购方的采购咨询服务</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4232">
                <a:tc>
                  <a:txBody>
                    <a:bodyPr/>
                    <a:lstStyle/>
                    <a:p>
                      <a:pPr algn="just">
                        <a:lnSpc>
                          <a:spcPct val="150000"/>
                        </a:lnSpc>
                        <a:spcAft>
                          <a:spcPts val="0"/>
                        </a:spcAft>
                      </a:pPr>
                      <a:r>
                        <a:rPr lang="zh-CN" sz="1200" kern="100">
                          <a:latin typeface="Times New Roman"/>
                          <a:ea typeface="宋体"/>
                          <a:cs typeface="Times New Roman"/>
                        </a:rPr>
                        <a:t>专业客服</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业务协调，采供双方评价，投诉处理</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投诉处理</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提供专业的呼叫中心，随时处理采供双方的纠纷，并参与采供双的评价</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7353">
                <a:tc>
                  <a:txBody>
                    <a:bodyPr/>
                    <a:lstStyle/>
                    <a:p>
                      <a:pPr algn="just">
                        <a:lnSpc>
                          <a:spcPct val="150000"/>
                        </a:lnSpc>
                        <a:spcAft>
                          <a:spcPts val="0"/>
                        </a:spcAft>
                      </a:pPr>
                      <a:r>
                        <a:rPr lang="zh-CN" sz="1200" kern="100">
                          <a:latin typeface="Times New Roman"/>
                          <a:ea typeface="宋体"/>
                          <a:cs typeface="Times New Roman"/>
                        </a:rPr>
                        <a:t>支付服务</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权威诚信的支付保障</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不提供</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提供支付的诚信担保，给予一定的信用额度</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7353">
                <a:tc>
                  <a:txBody>
                    <a:bodyPr/>
                    <a:lstStyle/>
                    <a:p>
                      <a:pPr algn="just">
                        <a:lnSpc>
                          <a:spcPct val="150000"/>
                        </a:lnSpc>
                        <a:spcAft>
                          <a:spcPts val="0"/>
                        </a:spcAft>
                      </a:pPr>
                      <a:r>
                        <a:rPr lang="zh-CN" sz="1200" kern="100">
                          <a:latin typeface="Times New Roman"/>
                          <a:ea typeface="宋体"/>
                          <a:cs typeface="Times New Roman"/>
                        </a:rPr>
                        <a:t>物流服务</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提供物流服务，物流过程监控</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不提供</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cs typeface="Times New Roman"/>
                        </a:rPr>
                        <a:t>整合外部的物流资源，监控物流过程</a:t>
                      </a:r>
                    </a:p>
                  </a:txBody>
                  <a:tcPr marL="67733" marR="6773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0" name="Rectangle 55"/>
          <p:cNvSpPr>
            <a:spLocks noChangeArrowheads="1"/>
          </p:cNvSpPr>
          <p:nvPr/>
        </p:nvSpPr>
        <p:spPr bwMode="auto">
          <a:xfrm>
            <a:off x="2735262" y="214290"/>
            <a:ext cx="6408738" cy="533400"/>
          </a:xfrm>
          <a:prstGeom prst="rect">
            <a:avLst/>
          </a:prstGeom>
          <a:noFill/>
          <a:ln w="9525">
            <a:noFill/>
            <a:miter lim="800000"/>
            <a:headEnd/>
            <a:tailEnd/>
          </a:ln>
        </p:spPr>
        <p:txBody>
          <a:bodyPr anchor="b"/>
          <a:lstStyle/>
          <a:p>
            <a:r>
              <a:rPr lang="zh-CN" altLang="en-US" sz="2700" b="1">
                <a:latin typeface="宋体" charset="-122"/>
              </a:rPr>
              <a:t>一</a:t>
            </a:r>
            <a:r>
              <a:rPr lang="zh-CN" altLang="en-US" sz="2700" b="1" smtClean="0">
                <a:latin typeface="宋体" charset="-122"/>
              </a:rPr>
              <a:t>、农校对接电子商务的运营模式</a:t>
            </a:r>
            <a:endParaRPr lang="zh-CN" altLang="en-US" sz="1900" b="1">
              <a:latin typeface="宋体" charset="-122"/>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ChangeArrowheads="1"/>
          </p:cNvSpPr>
          <p:nvPr/>
        </p:nvSpPr>
        <p:spPr bwMode="auto">
          <a:xfrm>
            <a:off x="779435" y="2486024"/>
            <a:ext cx="3187700" cy="4157685"/>
          </a:xfrm>
          <a:prstGeom prst="rect">
            <a:avLst/>
          </a:prstGeom>
          <a:noFill/>
          <a:ln w="6350">
            <a:noFill/>
            <a:miter lim="800000"/>
            <a:headEnd/>
            <a:tailEnd/>
          </a:ln>
          <a:effectLst/>
        </p:spPr>
        <p:txBody>
          <a:bodyPr lIns="0" tIns="0" rIns="0" bIns="0"/>
          <a:lstStyle/>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通过认证加盟首采网 ，采购优质、低价的产品；</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订单满足率；</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到货及时率；</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送货准确率；</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质量达标率；</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退货成功率；</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及时开据发票；</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得到专业采购咨询服务；</a:t>
            </a:r>
          </a:p>
          <a:p>
            <a:pPr marL="190500" lvl="1" indent="-188913" defTabSz="330200">
              <a:spcBef>
                <a:spcPct val="20000"/>
              </a:spcBef>
              <a:buClr>
                <a:schemeClr val="tx2"/>
              </a:buClr>
              <a:buSzPct val="60000"/>
              <a:buFont typeface="Wingdings" pitchFamily="2" charset="2"/>
              <a:buChar char="n"/>
              <a:tabLst>
                <a:tab pos="8521700" algn="r"/>
              </a:tabLst>
            </a:pPr>
            <a:endParaRPr lang="zh-CN" altLang="de-DE" sz="1800">
              <a:solidFill>
                <a:schemeClr val="tx2"/>
              </a:solidFill>
              <a:latin typeface="Verdana" pitchFamily="34" charset="0"/>
              <a:ea typeface="宋体" charset="-122"/>
            </a:endParaRPr>
          </a:p>
          <a:p>
            <a:pPr marL="190500" lvl="1" indent="-188913" defTabSz="330200">
              <a:spcBef>
                <a:spcPct val="20000"/>
              </a:spcBef>
              <a:buClr>
                <a:schemeClr val="tx2"/>
              </a:buClr>
              <a:buSzPct val="60000"/>
              <a:buFont typeface="Wingdings" pitchFamily="2" charset="2"/>
              <a:buChar char="n"/>
              <a:tabLst>
                <a:tab pos="8521700" algn="r"/>
              </a:tabLst>
            </a:pPr>
            <a:endParaRPr lang="zh-CN" altLang="de-DE" sz="1800">
              <a:solidFill>
                <a:schemeClr val="tx2"/>
              </a:solidFill>
              <a:latin typeface="Verdana" pitchFamily="34" charset="0"/>
              <a:ea typeface="宋体" charset="-122"/>
            </a:endParaRPr>
          </a:p>
        </p:txBody>
      </p:sp>
      <p:sp>
        <p:nvSpPr>
          <p:cNvPr id="68612" name="Text Box 4"/>
          <p:cNvSpPr txBox="1">
            <a:spLocks noChangeArrowheads="1"/>
          </p:cNvSpPr>
          <p:nvPr/>
        </p:nvSpPr>
        <p:spPr bwMode="auto">
          <a:xfrm>
            <a:off x="779435" y="1943100"/>
            <a:ext cx="3187700" cy="304800"/>
          </a:xfrm>
          <a:prstGeom prst="rect">
            <a:avLst/>
          </a:prstGeom>
          <a:noFill/>
          <a:ln w="6350">
            <a:noFill/>
            <a:miter lim="800000"/>
            <a:headEnd/>
            <a:tailEnd/>
          </a:ln>
          <a:effectLst/>
        </p:spPr>
        <p:txBody>
          <a:bodyPr lIns="0" tIns="0" rIns="0" bIns="0" anchor="ctr">
            <a:spAutoFit/>
          </a:bodyPr>
          <a:lstStyle/>
          <a:p>
            <a:r>
              <a:rPr lang="zh-CN" altLang="en-US" sz="2000" b="1" smtClean="0">
                <a:latin typeface="Arial" charset="0"/>
                <a:ea typeface="宋体" charset="-122"/>
              </a:rPr>
              <a:t>高校采购诉</a:t>
            </a:r>
            <a:r>
              <a:rPr lang="zh-CN" altLang="en-US" sz="2000" b="1">
                <a:latin typeface="Arial" charset="0"/>
                <a:ea typeface="宋体" charset="-122"/>
              </a:rPr>
              <a:t>求</a:t>
            </a:r>
            <a:endParaRPr lang="en-US" altLang="zh-CN" sz="2000" b="1">
              <a:latin typeface="Arial" charset="0"/>
              <a:ea typeface="宋体" charset="-122"/>
            </a:endParaRPr>
          </a:p>
        </p:txBody>
      </p:sp>
      <p:sp>
        <p:nvSpPr>
          <p:cNvPr id="68613" name="Rectangle 5"/>
          <p:cNvSpPr>
            <a:spLocks noChangeArrowheads="1"/>
          </p:cNvSpPr>
          <p:nvPr/>
        </p:nvSpPr>
        <p:spPr bwMode="auto">
          <a:xfrm flipH="1">
            <a:off x="5464147" y="2486024"/>
            <a:ext cx="3201988" cy="4229123"/>
          </a:xfrm>
          <a:prstGeom prst="rect">
            <a:avLst/>
          </a:prstGeom>
          <a:noFill/>
          <a:ln w="6350">
            <a:noFill/>
            <a:miter lim="800000"/>
            <a:headEnd/>
            <a:tailEnd/>
          </a:ln>
          <a:effectLst/>
        </p:spPr>
        <p:txBody>
          <a:bodyPr lIns="0" tIns="0" rIns="0" bIns="0"/>
          <a:lstStyle/>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通过认证加盟首采网，扩大销售额提升产品覆盖率；</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订单时序的合理性；</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相同送货地点的订单整合；</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满足订单起定量；</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低退货率；</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按规定帐期结算；</a:t>
            </a:r>
          </a:p>
          <a:p>
            <a:pPr marL="190500" lvl="1" indent="-188913" defTabSz="330200">
              <a:spcBef>
                <a:spcPct val="20000"/>
              </a:spcBef>
              <a:buClr>
                <a:schemeClr val="tx2"/>
              </a:buClr>
              <a:buSzPct val="60000"/>
              <a:buFont typeface="Wingdings" pitchFamily="2" charset="2"/>
              <a:buChar char="n"/>
              <a:tabLst>
                <a:tab pos="8521700" algn="r"/>
              </a:tabLst>
            </a:pPr>
            <a:r>
              <a:rPr lang="zh-CN" altLang="de-DE" sz="1800">
                <a:solidFill>
                  <a:schemeClr val="tx2"/>
                </a:solidFill>
                <a:latin typeface="宋体" charset="-122"/>
                <a:ea typeface="宋体" charset="-122"/>
              </a:rPr>
              <a:t> 推广新的优质产品；</a:t>
            </a:r>
          </a:p>
          <a:p>
            <a:pPr marL="190500" lvl="1" indent="-188913" defTabSz="330200">
              <a:spcBef>
                <a:spcPct val="20000"/>
              </a:spcBef>
              <a:buClr>
                <a:schemeClr val="tx2"/>
              </a:buClr>
              <a:buSzPct val="60000"/>
              <a:buFont typeface="Wingdings" pitchFamily="2" charset="2"/>
              <a:buChar char="n"/>
              <a:tabLst>
                <a:tab pos="8521700" algn="r"/>
              </a:tabLst>
            </a:pPr>
            <a:endParaRPr lang="zh-CN" altLang="de-DE" sz="1800">
              <a:solidFill>
                <a:schemeClr val="tx2"/>
              </a:solidFill>
              <a:latin typeface="Verdana" pitchFamily="34" charset="0"/>
              <a:ea typeface="宋体" charset="-122"/>
            </a:endParaRPr>
          </a:p>
        </p:txBody>
      </p:sp>
      <p:sp>
        <p:nvSpPr>
          <p:cNvPr id="68614" name="Text Box 6"/>
          <p:cNvSpPr txBox="1">
            <a:spLocks noChangeArrowheads="1"/>
          </p:cNvSpPr>
          <p:nvPr/>
        </p:nvSpPr>
        <p:spPr bwMode="auto">
          <a:xfrm flipH="1">
            <a:off x="5422872" y="1941513"/>
            <a:ext cx="3201988" cy="304800"/>
          </a:xfrm>
          <a:prstGeom prst="rect">
            <a:avLst/>
          </a:prstGeom>
          <a:noFill/>
          <a:ln w="6350">
            <a:noFill/>
            <a:miter lim="800000"/>
            <a:headEnd/>
            <a:tailEnd/>
          </a:ln>
          <a:effectLst/>
        </p:spPr>
        <p:txBody>
          <a:bodyPr lIns="0" tIns="0" rIns="0" bIns="0" anchor="ctr">
            <a:spAutoFit/>
          </a:bodyPr>
          <a:lstStyle/>
          <a:p>
            <a:r>
              <a:rPr lang="zh-CN" altLang="en-US" sz="2000" b="1">
                <a:latin typeface="Arial" charset="0"/>
                <a:ea typeface="宋体" charset="-122"/>
              </a:rPr>
              <a:t>供应商诉求</a:t>
            </a:r>
          </a:p>
        </p:txBody>
      </p:sp>
      <p:sp>
        <p:nvSpPr>
          <p:cNvPr id="68615" name="Freeform 7"/>
          <p:cNvSpPr>
            <a:spLocks/>
          </p:cNvSpPr>
          <p:nvPr/>
        </p:nvSpPr>
        <p:spPr bwMode="auto">
          <a:xfrm>
            <a:off x="4519585" y="3246438"/>
            <a:ext cx="406400" cy="1403350"/>
          </a:xfrm>
          <a:custGeom>
            <a:avLst/>
            <a:gdLst/>
            <a:ahLst/>
            <a:cxnLst>
              <a:cxn ang="0">
                <a:pos x="72" y="0"/>
              </a:cxn>
              <a:cxn ang="0">
                <a:pos x="0" y="232"/>
              </a:cxn>
              <a:cxn ang="0">
                <a:pos x="48" y="232"/>
              </a:cxn>
              <a:cxn ang="0">
                <a:pos x="0" y="376"/>
              </a:cxn>
              <a:cxn ang="0">
                <a:pos x="72" y="376"/>
              </a:cxn>
              <a:cxn ang="0">
                <a:pos x="32" y="504"/>
              </a:cxn>
              <a:cxn ang="0">
                <a:pos x="0" y="504"/>
              </a:cxn>
              <a:cxn ang="0">
                <a:pos x="0" y="608"/>
              </a:cxn>
              <a:cxn ang="0">
                <a:pos x="96" y="496"/>
              </a:cxn>
              <a:cxn ang="0">
                <a:pos x="48" y="504"/>
              </a:cxn>
              <a:cxn ang="0">
                <a:pos x="144" y="336"/>
              </a:cxn>
              <a:cxn ang="0">
                <a:pos x="72" y="336"/>
              </a:cxn>
              <a:cxn ang="0">
                <a:pos x="144" y="192"/>
              </a:cxn>
              <a:cxn ang="0">
                <a:pos x="88" y="192"/>
              </a:cxn>
              <a:cxn ang="0">
                <a:pos x="176" y="0"/>
              </a:cxn>
              <a:cxn ang="0">
                <a:pos x="72" y="0"/>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FF0000"/>
          </a:solidFill>
          <a:ln w="6350" cap="rnd" cmpd="sng">
            <a:solidFill>
              <a:srgbClr val="FF3300"/>
            </a:solidFill>
            <a:prstDash val="solid"/>
            <a:round/>
            <a:headEnd/>
            <a:tailEnd/>
          </a:ln>
        </p:spPr>
        <p:txBody>
          <a:bodyPr/>
          <a:lstStyle/>
          <a:p>
            <a:endParaRPr lang="zh-CN" altLang="en-US"/>
          </a:p>
        </p:txBody>
      </p:sp>
      <p:sp>
        <p:nvSpPr>
          <p:cNvPr id="68616" name="Freeform 8"/>
          <p:cNvSpPr>
            <a:spLocks/>
          </p:cNvSpPr>
          <p:nvPr/>
        </p:nvSpPr>
        <p:spPr bwMode="auto">
          <a:xfrm>
            <a:off x="734985" y="2374900"/>
            <a:ext cx="3744912" cy="3144838"/>
          </a:xfrm>
          <a:custGeom>
            <a:avLst/>
            <a:gdLst/>
            <a:ahLst/>
            <a:cxnLst>
              <a:cxn ang="0">
                <a:pos x="0" y="0"/>
              </a:cxn>
              <a:cxn ang="0">
                <a:pos x="2083" y="0"/>
              </a:cxn>
              <a:cxn ang="0">
                <a:pos x="2359" y="1010"/>
              </a:cxn>
              <a:cxn ang="0">
                <a:pos x="2083" y="1981"/>
              </a:cxn>
            </a:cxnLst>
            <a:rect l="0" t="0" r="r" b="b"/>
            <a:pathLst>
              <a:path w="2359" h="1981">
                <a:moveTo>
                  <a:pt x="0" y="0"/>
                </a:moveTo>
                <a:lnTo>
                  <a:pt x="2083" y="0"/>
                </a:lnTo>
                <a:lnTo>
                  <a:pt x="2359" y="1010"/>
                </a:lnTo>
                <a:lnTo>
                  <a:pt x="2083" y="1981"/>
                </a:lnTo>
              </a:path>
            </a:pathLst>
          </a:custGeom>
          <a:noFill/>
          <a:ln w="22225" cap="flat" cmpd="sng">
            <a:solidFill>
              <a:srgbClr val="1B9AD9"/>
            </a:solidFill>
            <a:prstDash val="solid"/>
            <a:round/>
            <a:headEnd/>
            <a:tailEnd/>
          </a:ln>
          <a:effectLst/>
        </p:spPr>
        <p:txBody>
          <a:bodyPr lIns="0" tIns="0" rIns="0" bIns="0" anchor="ctr"/>
          <a:lstStyle/>
          <a:p>
            <a:endParaRPr lang="zh-CN" altLang="en-US"/>
          </a:p>
        </p:txBody>
      </p:sp>
      <p:sp>
        <p:nvSpPr>
          <p:cNvPr id="68617" name="Freeform 9"/>
          <p:cNvSpPr>
            <a:spLocks/>
          </p:cNvSpPr>
          <p:nvPr/>
        </p:nvSpPr>
        <p:spPr bwMode="auto">
          <a:xfrm flipH="1">
            <a:off x="4952972" y="2374900"/>
            <a:ext cx="3744913" cy="3144838"/>
          </a:xfrm>
          <a:custGeom>
            <a:avLst/>
            <a:gdLst/>
            <a:ahLst/>
            <a:cxnLst>
              <a:cxn ang="0">
                <a:pos x="0" y="0"/>
              </a:cxn>
              <a:cxn ang="0">
                <a:pos x="2083" y="0"/>
              </a:cxn>
              <a:cxn ang="0">
                <a:pos x="2359" y="1010"/>
              </a:cxn>
              <a:cxn ang="0">
                <a:pos x="2083" y="1981"/>
              </a:cxn>
            </a:cxnLst>
            <a:rect l="0" t="0" r="r" b="b"/>
            <a:pathLst>
              <a:path w="2359" h="1981">
                <a:moveTo>
                  <a:pt x="0" y="0"/>
                </a:moveTo>
                <a:lnTo>
                  <a:pt x="2083" y="0"/>
                </a:lnTo>
                <a:lnTo>
                  <a:pt x="2359" y="1010"/>
                </a:lnTo>
                <a:lnTo>
                  <a:pt x="2083" y="1981"/>
                </a:lnTo>
              </a:path>
            </a:pathLst>
          </a:custGeom>
          <a:noFill/>
          <a:ln w="22225" cap="flat" cmpd="sng">
            <a:solidFill>
              <a:srgbClr val="1B9AD9"/>
            </a:solidFill>
            <a:prstDash val="solid"/>
            <a:round/>
            <a:headEnd/>
            <a:tailEnd/>
          </a:ln>
          <a:effectLst/>
        </p:spPr>
        <p:txBody>
          <a:bodyPr lIns="0" tIns="0" rIns="0" bIns="0" anchor="ctr"/>
          <a:lstStyle/>
          <a:p>
            <a:endParaRPr lang="zh-CN" altLang="en-US"/>
          </a:p>
        </p:txBody>
      </p:sp>
      <p:sp>
        <p:nvSpPr>
          <p:cNvPr id="68618" name="Text Box 10"/>
          <p:cNvSpPr txBox="1">
            <a:spLocks noChangeArrowheads="1"/>
          </p:cNvSpPr>
          <p:nvPr/>
        </p:nvSpPr>
        <p:spPr bwMode="auto">
          <a:xfrm>
            <a:off x="357158" y="1071546"/>
            <a:ext cx="7300913" cy="400110"/>
          </a:xfrm>
          <a:prstGeom prst="rect">
            <a:avLst/>
          </a:prstGeom>
          <a:noFill/>
          <a:ln w="9525">
            <a:noFill/>
            <a:miter lim="800000"/>
            <a:headEnd/>
            <a:tailEnd/>
          </a:ln>
          <a:effectLst/>
        </p:spPr>
        <p:txBody>
          <a:bodyPr>
            <a:spAutoFit/>
          </a:bodyPr>
          <a:lstStyle/>
          <a:p>
            <a:pPr eaLnBrk="1" hangingPunct="1">
              <a:spcBef>
                <a:spcPct val="50000"/>
              </a:spcBef>
            </a:pPr>
            <a:r>
              <a:rPr lang="zh-CN" altLang="en-US" sz="2000" smtClean="0">
                <a:latin typeface="黑体" pitchFamily="2" charset="-122"/>
                <a:ea typeface="宋体" charset="-122"/>
              </a:rPr>
              <a:t>在撮合交易过程中，农校对接是边裁还是主裁？</a:t>
            </a:r>
            <a:endParaRPr lang="zh-CN" altLang="en-US" sz="2000">
              <a:latin typeface="黑体" pitchFamily="2" charset="-122"/>
              <a:ea typeface="宋体" charset="-122"/>
            </a:endParaRPr>
          </a:p>
        </p:txBody>
      </p:sp>
      <p:sp>
        <p:nvSpPr>
          <p:cNvPr id="12" name="Rectangle 55"/>
          <p:cNvSpPr>
            <a:spLocks noChangeArrowheads="1"/>
          </p:cNvSpPr>
          <p:nvPr/>
        </p:nvSpPr>
        <p:spPr bwMode="auto">
          <a:xfrm>
            <a:off x="2735262" y="214290"/>
            <a:ext cx="6408738" cy="533400"/>
          </a:xfrm>
          <a:prstGeom prst="rect">
            <a:avLst/>
          </a:prstGeom>
          <a:noFill/>
          <a:ln w="9525">
            <a:noFill/>
            <a:miter lim="800000"/>
            <a:headEnd/>
            <a:tailEnd/>
          </a:ln>
        </p:spPr>
        <p:txBody>
          <a:bodyPr anchor="b"/>
          <a:lstStyle/>
          <a:p>
            <a:r>
              <a:rPr lang="zh-CN" altLang="en-US" sz="2700" b="1">
                <a:latin typeface="宋体" charset="-122"/>
              </a:rPr>
              <a:t>一</a:t>
            </a:r>
            <a:r>
              <a:rPr lang="zh-CN" altLang="en-US" sz="2700" b="1" smtClean="0">
                <a:latin typeface="宋体" charset="-122"/>
              </a:rPr>
              <a:t>、农校对接电子商务的运营模式</a:t>
            </a:r>
            <a:endParaRPr lang="zh-CN" altLang="en-US" sz="1900" b="1">
              <a:latin typeface="宋体" charset="-122"/>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3_0413">
  <a:themeElements>
    <a:clrScheme name="0413 3">
      <a:dk1>
        <a:srgbClr val="1D528D"/>
      </a:dk1>
      <a:lt1>
        <a:srgbClr val="FFFFFF"/>
      </a:lt1>
      <a:dk2>
        <a:srgbClr val="000000"/>
      </a:dk2>
      <a:lt2>
        <a:srgbClr val="DDDDDD"/>
      </a:lt2>
      <a:accent1>
        <a:srgbClr val="1B9AD9"/>
      </a:accent1>
      <a:accent2>
        <a:srgbClr val="009999"/>
      </a:accent2>
      <a:accent3>
        <a:srgbClr val="FFFFFF"/>
      </a:accent3>
      <a:accent4>
        <a:srgbClr val="174578"/>
      </a:accent4>
      <a:accent5>
        <a:srgbClr val="ABCAE9"/>
      </a:accent5>
      <a:accent6>
        <a:srgbClr val="008A8A"/>
      </a:accent6>
      <a:hlink>
        <a:srgbClr val="9999FF"/>
      </a:hlink>
      <a:folHlink>
        <a:srgbClr val="969696"/>
      </a:folHlink>
    </a:clrScheme>
    <a:fontScheme name="3_0413">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0413 1">
        <a:dk1>
          <a:srgbClr val="1D528D"/>
        </a:dk1>
        <a:lt1>
          <a:srgbClr val="FFFFFF"/>
        </a:lt1>
        <a:dk2>
          <a:srgbClr val="000000"/>
        </a:dk2>
        <a:lt2>
          <a:srgbClr val="DDDDDD"/>
        </a:lt2>
        <a:accent1>
          <a:srgbClr val="399D72"/>
        </a:accent1>
        <a:accent2>
          <a:srgbClr val="FF9900"/>
        </a:accent2>
        <a:accent3>
          <a:srgbClr val="FFFFFF"/>
        </a:accent3>
        <a:accent4>
          <a:srgbClr val="174578"/>
        </a:accent4>
        <a:accent5>
          <a:srgbClr val="AECCBC"/>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0413 2">
        <a:dk1>
          <a:srgbClr val="003366"/>
        </a:dk1>
        <a:lt1>
          <a:srgbClr val="FFFFFF"/>
        </a:lt1>
        <a:dk2>
          <a:srgbClr val="000000"/>
        </a:dk2>
        <a:lt2>
          <a:srgbClr val="DDDDDD"/>
        </a:lt2>
        <a:accent1>
          <a:srgbClr val="3556A7"/>
        </a:accent1>
        <a:accent2>
          <a:srgbClr val="C78DD7"/>
        </a:accent2>
        <a:accent3>
          <a:srgbClr val="FFFFFF"/>
        </a:accent3>
        <a:accent4>
          <a:srgbClr val="002A56"/>
        </a:accent4>
        <a:accent5>
          <a:srgbClr val="AEB4D0"/>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413 3">
        <a:dk1>
          <a:srgbClr val="1D528D"/>
        </a:dk1>
        <a:lt1>
          <a:srgbClr val="FFFFFF"/>
        </a:lt1>
        <a:dk2>
          <a:srgbClr val="000000"/>
        </a:dk2>
        <a:lt2>
          <a:srgbClr val="DDDDDD"/>
        </a:lt2>
        <a:accent1>
          <a:srgbClr val="1B9AD9"/>
        </a:accent1>
        <a:accent2>
          <a:srgbClr val="009999"/>
        </a:accent2>
        <a:accent3>
          <a:srgbClr val="FFFFFF"/>
        </a:accent3>
        <a:accent4>
          <a:srgbClr val="174578"/>
        </a:accent4>
        <a:accent5>
          <a:srgbClr val="ABCAE9"/>
        </a:accent5>
        <a:accent6>
          <a:srgbClr val="008A8A"/>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0413</Template>
  <TotalTime>3356</TotalTime>
  <Words>3408</Words>
  <Application>Microsoft PowerPoint</Application>
  <PresentationFormat>全屏显示(4:3)</PresentationFormat>
  <Paragraphs>423</Paragraphs>
  <Slides>49</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62" baseType="lpstr">
      <vt:lpstr>Arial</vt:lpstr>
      <vt:lpstr>宋体</vt:lpstr>
      <vt:lpstr>Verdana</vt:lpstr>
      <vt:lpstr>Times New Roman</vt:lpstr>
      <vt:lpstr>Gulim</vt:lpstr>
      <vt:lpstr>黑体</vt:lpstr>
      <vt:lpstr>华文新魏</vt:lpstr>
      <vt:lpstr>Wingdings</vt:lpstr>
      <vt:lpstr>Trebuchet MS</vt:lpstr>
      <vt:lpstr>华文中宋</vt:lpstr>
      <vt:lpstr>Calibri</vt:lpstr>
      <vt:lpstr>3_0413</vt:lpstr>
      <vt:lpstr>Visio</vt:lpstr>
      <vt:lpstr>中国农校对接电子商务交易管理服务系统解决方案</vt:lpstr>
      <vt:lpstr>目　　录</vt:lpstr>
      <vt:lpstr>幻灯片 3</vt:lpstr>
      <vt:lpstr>幻灯片 4</vt:lpstr>
      <vt:lpstr>幻灯片 5</vt:lpstr>
      <vt:lpstr>幻灯片 6</vt:lpstr>
      <vt:lpstr>幻灯片 7</vt:lpstr>
      <vt:lpstr>幻灯片 8</vt:lpstr>
      <vt:lpstr>幻灯片 9</vt:lpstr>
      <vt:lpstr>幻灯片 10</vt:lpstr>
      <vt:lpstr>幻灯片 11</vt:lpstr>
      <vt:lpstr>目　　录</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目　　录</vt:lpstr>
      <vt:lpstr>幻灯片 38</vt:lpstr>
      <vt:lpstr>幻灯片 39</vt:lpstr>
      <vt:lpstr>幻灯片 40</vt:lpstr>
      <vt:lpstr>目　　录</vt:lpstr>
      <vt:lpstr>幻灯片 42</vt:lpstr>
      <vt:lpstr>幻灯片 43</vt:lpstr>
      <vt:lpstr>目　　录</vt:lpstr>
      <vt:lpstr>幻灯片 45</vt:lpstr>
      <vt:lpstr>幻灯片 46</vt:lpstr>
      <vt:lpstr>幻灯片 47</vt:lpstr>
      <vt:lpstr>幻灯片 48</vt:lpstr>
      <vt:lpstr>幻灯片 49</vt:lpstr>
    </vt:vector>
  </TitlesOfParts>
  <Company>富基融通</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中远电子商务采购平台</dc:title>
  <dc:creator>jmc</dc:creator>
  <cp:lastModifiedBy>User</cp:lastModifiedBy>
  <cp:revision>63</cp:revision>
  <dcterms:created xsi:type="dcterms:W3CDTF">2009-08-13T08:48:35Z</dcterms:created>
  <dcterms:modified xsi:type="dcterms:W3CDTF">2012-01-11T09:04:13Z</dcterms:modified>
</cp:coreProperties>
</file>